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4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2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7" r:id="rId5"/>
    <p:sldMasterId id="2147483659" r:id="rId6"/>
    <p:sldMasterId id="2147483672" r:id="rId7"/>
    <p:sldMasterId id="2147483684" r:id="rId8"/>
    <p:sldMasterId id="2147483686" r:id="rId9"/>
    <p:sldMasterId id="2147483690" r:id="rId10"/>
    <p:sldMasterId id="2147483696" r:id="rId11"/>
  </p:sldMasterIdLst>
  <p:notesMasterIdLst>
    <p:notesMasterId r:id="rId49"/>
  </p:notesMasterIdLst>
  <p:sldIdLst>
    <p:sldId id="264" r:id="rId12"/>
    <p:sldId id="3814" r:id="rId13"/>
    <p:sldId id="2147329403" r:id="rId14"/>
    <p:sldId id="2147329407" r:id="rId15"/>
    <p:sldId id="3809" r:id="rId16"/>
    <p:sldId id="919" r:id="rId17"/>
    <p:sldId id="802" r:id="rId18"/>
    <p:sldId id="2147329408" r:id="rId19"/>
    <p:sldId id="2147329409" r:id="rId20"/>
    <p:sldId id="2147329410" r:id="rId21"/>
    <p:sldId id="2147329411" r:id="rId22"/>
    <p:sldId id="2147329415" r:id="rId23"/>
    <p:sldId id="2147329414" r:id="rId24"/>
    <p:sldId id="262" r:id="rId25"/>
    <p:sldId id="2887" r:id="rId26"/>
    <p:sldId id="2147329417" r:id="rId27"/>
    <p:sldId id="2147329432" r:id="rId28"/>
    <p:sldId id="322" r:id="rId29"/>
    <p:sldId id="315" r:id="rId30"/>
    <p:sldId id="4375" r:id="rId31"/>
    <p:sldId id="2836" r:id="rId32"/>
    <p:sldId id="2147329430" r:id="rId33"/>
    <p:sldId id="2147329429" r:id="rId34"/>
    <p:sldId id="2147329420" r:id="rId35"/>
    <p:sldId id="2147329418" r:id="rId36"/>
    <p:sldId id="4368" r:id="rId37"/>
    <p:sldId id="2147329422" r:id="rId38"/>
    <p:sldId id="323" r:id="rId39"/>
    <p:sldId id="2147329419" r:id="rId40"/>
    <p:sldId id="2147329431" r:id="rId41"/>
    <p:sldId id="2830" r:id="rId42"/>
    <p:sldId id="2147329433" r:id="rId43"/>
    <p:sldId id="4354" r:id="rId44"/>
    <p:sldId id="4355" r:id="rId45"/>
    <p:sldId id="4356" r:id="rId46"/>
    <p:sldId id="2886" r:id="rId47"/>
    <p:sldId id="426" r:id="rId48"/>
  </p:sldIdLst>
  <p:sldSz cx="12192000" cy="6858000"/>
  <p:notesSz cx="6858000" cy="9296400"/>
  <p:defaultTextStyle>
    <a:defPPr>
      <a:defRPr lang="en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FF9933"/>
    <a:srgbClr val="CE8B3C"/>
    <a:srgbClr val="6B8A32"/>
    <a:srgbClr val="FFFF99"/>
    <a:srgbClr val="FF6600"/>
    <a:srgbClr val="56612C"/>
    <a:srgbClr val="BFBC9C"/>
    <a:srgbClr val="892719"/>
    <a:srgbClr val="047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CA6F37-6B6B-46B6-9E73-35A0B674AAE6}" v="1682" vWet="1688" dt="2023-12-12T20:46:59.965"/>
    <p1510:client id="{1E2108F9-BA30-82D6-86DF-BFADF864EA4B}" v="45" dt="2023-12-12T16:43:13.609"/>
    <p1510:client id="{32F817F0-3676-44CE-6B0D-E6536D84F488}" v="16" dt="2023-12-12T20:34:17.751"/>
    <p1510:client id="{51C7E31D-C861-4BFB-B2B7-4D25FEC30207}" v="6820" dt="2023-12-12T20:57:50.985"/>
    <p1510:client id="{812CA634-875D-82D7-5064-A7390B78829F}" v="4" vWet="5" dt="2023-12-12T15:33:57.459"/>
    <p1510:client id="{A368DE3F-7210-4609-AF29-795938DE9F43}" v="17" dt="2023-12-12T16:47:45.844"/>
    <p1510:client id="{D222F721-DDD6-304B-FE2F-7F30D2DCFA7E}" v="1304" dt="2023-12-12T20:55:54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cuellar\Desktop\Consolidaci&#243;n%20informaci&#243;n%20Palma%20-%20Biodiesel\Estadisticas%20sector%20palma%20colombia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crmfedepalma-my.sharepoint.com/personal/mcuellar_fedepalma_org/Documents/2.%20Calidad%20CPO%20y%20derivados/Proyecto%20Validacion%20pr&#225;cticas%20calidad/Resultados%20&#193;nalisis%202023/1.%20Loma%20Fresca/Copia%20de%20AGL%20Loma%20fresc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zarate\Downloads\recopilacion%2023%20complet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42_2FD518CA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42_2FD518CA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zarate\Downloads\recopilacion%2023%20complet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3B_22AD93F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3B_22AD93F0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DA596_AEEB4E9D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crmfedepalma.sharepoint.com/sites/Palmadox/palmadox/Procesamiento/Migracion%20Procesamiento2/Calidad/2023/Producci&#243;n/RTN%202023/calidad%20nacional%20graficas%20rtn%202023.xlsx" TargetMode="Externa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rmfedepalma-my.sharepoint.com/personal/mcuellar_fedepalma_org/Documents/Base%20de%20Informaci&#243;n/Cifras%20palma%20y%20biodiesel/2021%20Estadisticas%20sector%20palma%20Colombia-BOGLA-MCUELLAR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43_54CE6B0C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43_54CE6B0C4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zarate\Downloads\recopilacion%2023%20completa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DA58B_8F8FFE18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DA58B_8F8FFE18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https://crmfedepalma.sharepoint.com/sites/Palmadox/palmadox/Procesamiento/Migracion%20Procesamiento2/Calidad/2022/team%20foods/producci&#243;n/resultados/Act1.%20Datos%20para%20an&#225;lisis%20estad&#237;stico.%20Cenipalma%20-Team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https://crmfedepalma.sharepoint.com/sites/Palmadox/palmadox/Procesamiento/Migracion%20Procesamiento2/Calidad/2022/team%20foods/producci&#243;n/resultados/Act1.%20Datos%20para%20an&#225;lisis%20estad&#237;stico.%20Cenipalma%20-Team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crmfedepalma.sharepoint.com/sites/Palmadox/palmadox/Procesamiento/Migracion%20Procesamiento2/Calidad/2022/team%20foods/producci&#243;n/resultados/Act1.%20Datos%20para%20an&#225;lisis%20estad&#237;stico.%20Cenipalma%20-Team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https://crmfedepalma.sharepoint.com/sites/Palmadox/palmadox/Procesamiento/Migracion%20Procesamiento2/Calidad/2022/team%20foods/producci&#243;n/resultados/Act1.%20Datos%20para%20an&#225;lisis%20estad&#237;stico.%20Cenipalma%20-Team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Act1.%20Datos%20para%20an&#225;lisis%20estad&#237;stico.%20Cenipalma%20-Team%20(1)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gonzalezd\Desktop\ESCRITORIO%20I\CENIPALMA%202020\TORTAS%20PRESENTACI&#211;N%20CALIDAD%20RT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zarate\Downloads\recopilacion%2023%20comple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DA587_82B2CCCA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DA587_82B2CCCA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crmfedepalma-my.sharepoint.com/personal/mcuellar_fedepalma_org/Documents/2.%20Calidad%20CPO%20y%20derivados/Proyecto%20Validacion%20pr&#225;cticas%20calidad/Acidez/Comportamiento%20AGL%20subzonas%20colombia%202022-202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B47_73BF37E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25021746193873"/>
          <c:y val="7.1859299553817021E-2"/>
          <c:w val="0.70763403001328373"/>
          <c:h val="0.8944150724283356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B7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F0-4D15-8299-C003DD041FDA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F0-4D15-8299-C003DD041FDA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F0-4D15-8299-C003DD041FDA}"/>
              </c:ext>
            </c:extLst>
          </c:dPt>
          <c:dLbls>
            <c:dLbl>
              <c:idx val="0"/>
              <c:layout>
                <c:manualLayout>
                  <c:x val="0.18040904699946236"/>
                  <c:y val="0.1191992174179474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Alimentos</a:t>
                    </a:r>
                  </a:p>
                  <a:p>
                    <a:r>
                      <a:rPr lang="en-US"/>
                      <a:t>75%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3F0-4D15-8299-C003DD041FDA}"/>
                </c:ext>
              </c:extLst>
            </c:dLbl>
            <c:dLbl>
              <c:idx val="1"/>
              <c:layout>
                <c:manualLayout>
                  <c:x val="-0.18504298971190117"/>
                  <c:y val="-2.15461153032726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F0-4D15-8299-C003DD041FDA}"/>
                </c:ext>
              </c:extLst>
            </c:dLbl>
            <c:dLbl>
              <c:idx val="2"/>
              <c:layout>
                <c:manualLayout>
                  <c:x val="-0.15163427469993246"/>
                  <c:y val="-0.1163377849764684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Arial Nova" panose="020B0504020202020204" pitchFamily="34" charset="0"/>
                        <a:ea typeface="+mn-ea"/>
                        <a:cs typeface="+mn-cs"/>
                      </a:defRPr>
                    </a:pPr>
                    <a:r>
                      <a:rPr lang="en-US" sz="1200">
                        <a:latin typeface="Arial Nova" panose="020B0504020202020204" pitchFamily="34" charset="0"/>
                      </a:rPr>
                      <a:t>Otros usos
</a:t>
                    </a:r>
                    <a:fld id="{E10E63A8-EC2A-4060-959E-BDE38623D936}" type="PERCENTAGE">
                      <a:rPr lang="en-US" sz="1200">
                        <a:latin typeface="Arial Nova" panose="020B0504020202020204" pitchFamily="34" charset="0"/>
                      </a:rPr>
                      <a:pPr>
                        <a:defRPr sz="1200">
                          <a:latin typeface="Arial Nova" panose="020B0504020202020204" pitchFamily="34" charset="0"/>
                        </a:defRPr>
                      </a:pPr>
                      <a:t>[PERCENTAGE]</a:t>
                    </a:fld>
                    <a:endParaRPr lang="en-US" sz="1200">
                      <a:latin typeface="Arial Nova" panose="020B05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599615754918755"/>
                      <c:h val="0.112347044801662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F0-4D15-8299-C003DD041F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Mundial!$J$5:$J$7</c:f>
              <c:strCache>
                <c:ptCount val="3"/>
                <c:pt idx="0">
                  <c:v>Foods</c:v>
                </c:pt>
                <c:pt idx="1">
                  <c:v>Biodiesel</c:v>
                </c:pt>
                <c:pt idx="2">
                  <c:v>Other uses</c:v>
                </c:pt>
              </c:strCache>
            </c:strRef>
          </c:cat>
          <c:val>
            <c:numRef>
              <c:f>Mundial!$K$5:$K$7</c:f>
              <c:numCache>
                <c:formatCode>_(* #,##0_);_(* \(#,##0\);_(* "-"_);_(@_)</c:formatCode>
                <c:ptCount val="3"/>
                <c:pt idx="0">
                  <c:v>175452.76</c:v>
                </c:pt>
                <c:pt idx="1">
                  <c:v>40590</c:v>
                </c:pt>
                <c:pt idx="2">
                  <c:v>19437.239999999998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F0-4D15-8299-C003DD041FD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99459380326464"/>
          <c:y val="3.2724979912507814E-2"/>
          <c:w val="0.68596689358053353"/>
          <c:h val="0.7875758860815999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'[Copia de AGL Loma fresca.xlsx]Hoja1'!$D$1</c:f>
              <c:strCache>
                <c:ptCount val="1"/>
                <c:pt idx="0">
                  <c:v>% AGL POME OIL</c:v>
                </c:pt>
              </c:strCache>
            </c:strRef>
          </c:tx>
          <c:spPr>
            <a:ln w="254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'[Copia de AGL Loma fresca.xlsx]Hoja1'!$B$23:$B$27</c:f>
              <c:numCache>
                <c:formatCode>mmm\-yy</c:formatCode>
                <c:ptCount val="5"/>
                <c:pt idx="0">
                  <c:v>45108</c:v>
                </c:pt>
                <c:pt idx="1">
                  <c:v>45139</c:v>
                </c:pt>
                <c:pt idx="2">
                  <c:v>45170</c:v>
                </c:pt>
                <c:pt idx="3">
                  <c:v>45200</c:v>
                </c:pt>
                <c:pt idx="4">
                  <c:v>45231</c:v>
                </c:pt>
              </c:numCache>
            </c:numRef>
          </c:xVal>
          <c:yVal>
            <c:numRef>
              <c:f>'[Copia de AGL Loma fresca.xlsx]Hoja1'!$D$23:$D$27</c:f>
              <c:numCache>
                <c:formatCode>0.00%</c:formatCode>
                <c:ptCount val="5"/>
                <c:pt idx="0">
                  <c:v>8.6800000000000002E-2</c:v>
                </c:pt>
                <c:pt idx="1">
                  <c:v>9.7500000000000003E-2</c:v>
                </c:pt>
                <c:pt idx="2">
                  <c:v>0.1021</c:v>
                </c:pt>
                <c:pt idx="3">
                  <c:v>0.11650000000000001</c:v>
                </c:pt>
                <c:pt idx="4">
                  <c:v>0.128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D6D-4750-B581-43FE86130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637919"/>
        <c:axId val="267744319"/>
      </c:scatterChart>
      <c:valAx>
        <c:axId val="2406379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7744319"/>
        <c:crosses val="autoZero"/>
        <c:crossBetween val="midCat"/>
      </c:valAx>
      <c:valAx>
        <c:axId val="267744319"/>
        <c:scaling>
          <c:orientation val="minMax"/>
          <c:min val="2.0000000000000005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% AGL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637919"/>
        <c:crosses val="autoZero"/>
        <c:crossBetween val="midCat"/>
        <c:majorUnit val="3.0000000000000006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65000"/>
        </a:schemeClr>
      </a:solidFill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89194205028343E-2"/>
          <c:y val="2.1880550596191276E-2"/>
          <c:w val="0.90670146074508229"/>
          <c:h val="0.75883239189449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mosh!$D$1</c:f>
              <c:strCache>
                <c:ptCount val="1"/>
                <c:pt idx="0">
                  <c:v>Proceso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dLbl>
              <c:idx val="4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C4-4493-92ED-C705219EA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mosh!$B$2:$B$45</c:f>
              <c:numCache>
                <c:formatCode>General</c:formatCode>
                <c:ptCount val="44"/>
                <c:pt idx="0">
                  <c:v>15</c:v>
                </c:pt>
                <c:pt idx="1">
                  <c:v>24</c:v>
                </c:pt>
                <c:pt idx="2">
                  <c:v>5</c:v>
                </c:pt>
                <c:pt idx="3">
                  <c:v>13</c:v>
                </c:pt>
                <c:pt idx="4">
                  <c:v>9</c:v>
                </c:pt>
                <c:pt idx="5">
                  <c:v>2</c:v>
                </c:pt>
                <c:pt idx="6">
                  <c:v>42</c:v>
                </c:pt>
                <c:pt idx="7">
                  <c:v>36</c:v>
                </c:pt>
                <c:pt idx="8">
                  <c:v>25</c:v>
                </c:pt>
                <c:pt idx="9">
                  <c:v>35</c:v>
                </c:pt>
                <c:pt idx="10">
                  <c:v>29</c:v>
                </c:pt>
                <c:pt idx="11">
                  <c:v>44</c:v>
                </c:pt>
                <c:pt idx="12">
                  <c:v>3</c:v>
                </c:pt>
                <c:pt idx="13">
                  <c:v>12</c:v>
                </c:pt>
                <c:pt idx="14">
                  <c:v>14</c:v>
                </c:pt>
                <c:pt idx="15">
                  <c:v>1</c:v>
                </c:pt>
                <c:pt idx="16">
                  <c:v>28</c:v>
                </c:pt>
                <c:pt idx="17">
                  <c:v>39</c:v>
                </c:pt>
                <c:pt idx="18">
                  <c:v>34</c:v>
                </c:pt>
                <c:pt idx="19">
                  <c:v>26</c:v>
                </c:pt>
                <c:pt idx="20">
                  <c:v>11</c:v>
                </c:pt>
                <c:pt idx="21">
                  <c:v>30</c:v>
                </c:pt>
                <c:pt idx="22">
                  <c:v>6</c:v>
                </c:pt>
                <c:pt idx="23">
                  <c:v>33</c:v>
                </c:pt>
                <c:pt idx="24">
                  <c:v>21</c:v>
                </c:pt>
                <c:pt idx="25">
                  <c:v>40</c:v>
                </c:pt>
                <c:pt idx="26">
                  <c:v>38</c:v>
                </c:pt>
                <c:pt idx="27">
                  <c:v>41</c:v>
                </c:pt>
                <c:pt idx="28">
                  <c:v>7</c:v>
                </c:pt>
                <c:pt idx="29">
                  <c:v>37</c:v>
                </c:pt>
                <c:pt idx="30">
                  <c:v>8</c:v>
                </c:pt>
                <c:pt idx="31">
                  <c:v>16</c:v>
                </c:pt>
                <c:pt idx="32">
                  <c:v>43</c:v>
                </c:pt>
                <c:pt idx="33">
                  <c:v>19</c:v>
                </c:pt>
                <c:pt idx="34">
                  <c:v>22</c:v>
                </c:pt>
                <c:pt idx="35">
                  <c:v>4</c:v>
                </c:pt>
                <c:pt idx="36">
                  <c:v>27</c:v>
                </c:pt>
                <c:pt idx="37">
                  <c:v>17</c:v>
                </c:pt>
                <c:pt idx="38">
                  <c:v>31</c:v>
                </c:pt>
                <c:pt idx="39">
                  <c:v>32</c:v>
                </c:pt>
                <c:pt idx="40">
                  <c:v>20</c:v>
                </c:pt>
                <c:pt idx="41">
                  <c:v>10</c:v>
                </c:pt>
                <c:pt idx="42">
                  <c:v>23</c:v>
                </c:pt>
                <c:pt idx="43">
                  <c:v>18</c:v>
                </c:pt>
              </c:numCache>
            </c:numRef>
          </c:cat>
          <c:val>
            <c:numRef>
              <c:f>mosh!$D$2:$D$45</c:f>
              <c:numCache>
                <c:formatCode>General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4.2</c:v>
                </c:pt>
                <c:pt idx="6">
                  <c:v>5.2</c:v>
                </c:pt>
                <c:pt idx="7">
                  <c:v>7</c:v>
                </c:pt>
                <c:pt idx="8">
                  <c:v>7.3</c:v>
                </c:pt>
                <c:pt idx="9">
                  <c:v>7.5</c:v>
                </c:pt>
                <c:pt idx="10">
                  <c:v>8.1</c:v>
                </c:pt>
                <c:pt idx="11">
                  <c:v>8.1</c:v>
                </c:pt>
                <c:pt idx="12">
                  <c:v>8.8000000000000007</c:v>
                </c:pt>
                <c:pt idx="13">
                  <c:v>10.199999999999999</c:v>
                </c:pt>
                <c:pt idx="14">
                  <c:v>10.3</c:v>
                </c:pt>
                <c:pt idx="15">
                  <c:v>10.7</c:v>
                </c:pt>
                <c:pt idx="16">
                  <c:v>11.6</c:v>
                </c:pt>
                <c:pt idx="17">
                  <c:v>12.4</c:v>
                </c:pt>
                <c:pt idx="18">
                  <c:v>13.5</c:v>
                </c:pt>
                <c:pt idx="19">
                  <c:v>16.100000000000001</c:v>
                </c:pt>
                <c:pt idx="20">
                  <c:v>16.7</c:v>
                </c:pt>
                <c:pt idx="21">
                  <c:v>16.8</c:v>
                </c:pt>
                <c:pt idx="22">
                  <c:v>18.100000000000001</c:v>
                </c:pt>
                <c:pt idx="23">
                  <c:v>18.3</c:v>
                </c:pt>
                <c:pt idx="24">
                  <c:v>21.6</c:v>
                </c:pt>
                <c:pt idx="25">
                  <c:v>22.2</c:v>
                </c:pt>
                <c:pt idx="26">
                  <c:v>22.4</c:v>
                </c:pt>
                <c:pt idx="27">
                  <c:v>26.2</c:v>
                </c:pt>
                <c:pt idx="28">
                  <c:v>26.6</c:v>
                </c:pt>
                <c:pt idx="29">
                  <c:v>27</c:v>
                </c:pt>
                <c:pt idx="30">
                  <c:v>28</c:v>
                </c:pt>
                <c:pt idx="31">
                  <c:v>28.3</c:v>
                </c:pt>
                <c:pt idx="32">
                  <c:v>29.5</c:v>
                </c:pt>
                <c:pt idx="33">
                  <c:v>30.7</c:v>
                </c:pt>
                <c:pt idx="34">
                  <c:v>33.4</c:v>
                </c:pt>
                <c:pt idx="35">
                  <c:v>33.6</c:v>
                </c:pt>
                <c:pt idx="36">
                  <c:v>42.6</c:v>
                </c:pt>
                <c:pt idx="37">
                  <c:v>43.6</c:v>
                </c:pt>
                <c:pt idx="38">
                  <c:v>53.8</c:v>
                </c:pt>
                <c:pt idx="39">
                  <c:v>62.8</c:v>
                </c:pt>
                <c:pt idx="40">
                  <c:v>68.3</c:v>
                </c:pt>
                <c:pt idx="41">
                  <c:v>84.5</c:v>
                </c:pt>
                <c:pt idx="42">
                  <c:v>99.3</c:v>
                </c:pt>
                <c:pt idx="43">
                  <c:v>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92-4AB6-9097-F28D417116CE}"/>
            </c:ext>
          </c:extLst>
        </c:ser>
        <c:ser>
          <c:idx val="1"/>
          <c:order val="1"/>
          <c:tx>
            <c:strRef>
              <c:f>mosh!$E$1</c:f>
              <c:strCache>
                <c:ptCount val="1"/>
                <c:pt idx="0">
                  <c:v>Despacho</c:v>
                </c:pt>
              </c:strCache>
            </c:strRef>
          </c:tx>
          <c:spPr>
            <a:solidFill>
              <a:srgbClr val="6B8A32"/>
            </a:solidFill>
            <a:ln>
              <a:noFill/>
            </a:ln>
            <a:effectLst/>
          </c:spPr>
          <c:invertIfNegative val="0"/>
          <c:dLbls>
            <c:dLbl>
              <c:idx val="43"/>
              <c:layout>
                <c:manualLayout>
                  <c:x val="-8.2202227004082411E-3"/>
                  <c:y val="0.1236206244410842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1C4-4493-92ED-C705219EA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mosh!$B$2:$B$45</c:f>
              <c:numCache>
                <c:formatCode>General</c:formatCode>
                <c:ptCount val="44"/>
                <c:pt idx="0">
                  <c:v>15</c:v>
                </c:pt>
                <c:pt idx="1">
                  <c:v>24</c:v>
                </c:pt>
                <c:pt idx="2">
                  <c:v>5</c:v>
                </c:pt>
                <c:pt idx="3">
                  <c:v>13</c:v>
                </c:pt>
                <c:pt idx="4">
                  <c:v>9</c:v>
                </c:pt>
                <c:pt idx="5">
                  <c:v>2</c:v>
                </c:pt>
                <c:pt idx="6">
                  <c:v>42</c:v>
                </c:pt>
                <c:pt idx="7">
                  <c:v>36</c:v>
                </c:pt>
                <c:pt idx="8">
                  <c:v>25</c:v>
                </c:pt>
                <c:pt idx="9">
                  <c:v>35</c:v>
                </c:pt>
                <c:pt idx="10">
                  <c:v>29</c:v>
                </c:pt>
                <c:pt idx="11">
                  <c:v>44</c:v>
                </c:pt>
                <c:pt idx="12">
                  <c:v>3</c:v>
                </c:pt>
                <c:pt idx="13">
                  <c:v>12</c:v>
                </c:pt>
                <c:pt idx="14">
                  <c:v>14</c:v>
                </c:pt>
                <c:pt idx="15">
                  <c:v>1</c:v>
                </c:pt>
                <c:pt idx="16">
                  <c:v>28</c:v>
                </c:pt>
                <c:pt idx="17">
                  <c:v>39</c:v>
                </c:pt>
                <c:pt idx="18">
                  <c:v>34</c:v>
                </c:pt>
                <c:pt idx="19">
                  <c:v>26</c:v>
                </c:pt>
                <c:pt idx="20">
                  <c:v>11</c:v>
                </c:pt>
                <c:pt idx="21">
                  <c:v>30</c:v>
                </c:pt>
                <c:pt idx="22">
                  <c:v>6</c:v>
                </c:pt>
                <c:pt idx="23">
                  <c:v>33</c:v>
                </c:pt>
                <c:pt idx="24">
                  <c:v>21</c:v>
                </c:pt>
                <c:pt idx="25">
                  <c:v>40</c:v>
                </c:pt>
                <c:pt idx="26">
                  <c:v>38</c:v>
                </c:pt>
                <c:pt idx="27">
                  <c:v>41</c:v>
                </c:pt>
                <c:pt idx="28">
                  <c:v>7</c:v>
                </c:pt>
                <c:pt idx="29">
                  <c:v>37</c:v>
                </c:pt>
                <c:pt idx="30">
                  <c:v>8</c:v>
                </c:pt>
                <c:pt idx="31">
                  <c:v>16</c:v>
                </c:pt>
                <c:pt idx="32">
                  <c:v>43</c:v>
                </c:pt>
                <c:pt idx="33">
                  <c:v>19</c:v>
                </c:pt>
                <c:pt idx="34">
                  <c:v>22</c:v>
                </c:pt>
                <c:pt idx="35">
                  <c:v>4</c:v>
                </c:pt>
                <c:pt idx="36">
                  <c:v>27</c:v>
                </c:pt>
                <c:pt idx="37">
                  <c:v>17</c:v>
                </c:pt>
                <c:pt idx="38">
                  <c:v>31</c:v>
                </c:pt>
                <c:pt idx="39">
                  <c:v>32</c:v>
                </c:pt>
                <c:pt idx="40">
                  <c:v>20</c:v>
                </c:pt>
                <c:pt idx="41">
                  <c:v>10</c:v>
                </c:pt>
                <c:pt idx="42">
                  <c:v>23</c:v>
                </c:pt>
                <c:pt idx="43">
                  <c:v>18</c:v>
                </c:pt>
              </c:numCache>
            </c:numRef>
          </c:cat>
          <c:val>
            <c:numRef>
              <c:f>mosh!$E$2:$E$45</c:f>
              <c:numCache>
                <c:formatCode>General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5.5</c:v>
                </c:pt>
                <c:pt idx="4">
                  <c:v>3.9</c:v>
                </c:pt>
                <c:pt idx="5">
                  <c:v>7</c:v>
                </c:pt>
                <c:pt idx="6">
                  <c:v>4.3</c:v>
                </c:pt>
                <c:pt idx="7">
                  <c:v>12.4</c:v>
                </c:pt>
                <c:pt idx="8">
                  <c:v>7.4</c:v>
                </c:pt>
                <c:pt idx="9">
                  <c:v>10.4</c:v>
                </c:pt>
                <c:pt idx="10">
                  <c:v>8.3000000000000007</c:v>
                </c:pt>
                <c:pt idx="11">
                  <c:v>8.6999999999999993</c:v>
                </c:pt>
                <c:pt idx="12">
                  <c:v>8</c:v>
                </c:pt>
                <c:pt idx="13">
                  <c:v>10.199999999999999</c:v>
                </c:pt>
                <c:pt idx="14">
                  <c:v>123</c:v>
                </c:pt>
                <c:pt idx="15">
                  <c:v>15.4</c:v>
                </c:pt>
                <c:pt idx="16">
                  <c:v>8.1999999999999993</c:v>
                </c:pt>
                <c:pt idx="17">
                  <c:v>14.4</c:v>
                </c:pt>
                <c:pt idx="18">
                  <c:v>20</c:v>
                </c:pt>
                <c:pt idx="19">
                  <c:v>12.2</c:v>
                </c:pt>
                <c:pt idx="20">
                  <c:v>11.8</c:v>
                </c:pt>
                <c:pt idx="21">
                  <c:v>23.5</c:v>
                </c:pt>
                <c:pt idx="22">
                  <c:v>40.6</c:v>
                </c:pt>
                <c:pt idx="23">
                  <c:v>38.200000000000003</c:v>
                </c:pt>
                <c:pt idx="24">
                  <c:v>26.4</c:v>
                </c:pt>
                <c:pt idx="25">
                  <c:v>24.9</c:v>
                </c:pt>
                <c:pt idx="26">
                  <c:v>37.1</c:v>
                </c:pt>
                <c:pt idx="27">
                  <c:v>28.8</c:v>
                </c:pt>
                <c:pt idx="28">
                  <c:v>19.8</c:v>
                </c:pt>
                <c:pt idx="29">
                  <c:v>29.5</c:v>
                </c:pt>
                <c:pt idx="30">
                  <c:v>25.3</c:v>
                </c:pt>
                <c:pt idx="31">
                  <c:v>48.7</c:v>
                </c:pt>
                <c:pt idx="32">
                  <c:v>17.100000000000001</c:v>
                </c:pt>
                <c:pt idx="33">
                  <c:v>39.799999999999997</c:v>
                </c:pt>
                <c:pt idx="34">
                  <c:v>27.7</c:v>
                </c:pt>
                <c:pt idx="35">
                  <c:v>14.2</c:v>
                </c:pt>
                <c:pt idx="36">
                  <c:v>29.1</c:v>
                </c:pt>
                <c:pt idx="37">
                  <c:v>54.9</c:v>
                </c:pt>
                <c:pt idx="38">
                  <c:v>23.7</c:v>
                </c:pt>
                <c:pt idx="39">
                  <c:v>30</c:v>
                </c:pt>
                <c:pt idx="40">
                  <c:v>66.599999999999994</c:v>
                </c:pt>
                <c:pt idx="41">
                  <c:v>26</c:v>
                </c:pt>
                <c:pt idx="42">
                  <c:v>5.9</c:v>
                </c:pt>
                <c:pt idx="43">
                  <c:v>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92-4AB6-9097-F28D417116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155528"/>
        <c:axId val="386159000"/>
      </c:barChart>
      <c:catAx>
        <c:axId val="386155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r>
                  <a:rPr lang="es-ES"/>
                  <a:t>Planta de beneficio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386159000"/>
        <c:crosses val="autoZero"/>
        <c:auto val="1"/>
        <c:lblAlgn val="ctr"/>
        <c:lblOffset val="100"/>
        <c:noMultiLvlLbl val="0"/>
      </c:catAx>
      <c:valAx>
        <c:axId val="386159000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r>
                  <a:rPr lang="es-ES"/>
                  <a:t>MOSH [ppm]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386155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220496080071952"/>
          <c:y val="0.56975497413746867"/>
          <c:w val="0.19104703445781432"/>
          <c:h val="5.3975502212570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/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  <a:round/>
      <a:headEnd type="none" w="med" len="med"/>
      <a:tailEnd type="none" w="med" len="med"/>
    </a:ln>
    <a:effectLst/>
  </c:spPr>
  <c:txPr>
    <a:bodyPr/>
    <a:lstStyle/>
    <a:p>
      <a:pPr>
        <a:defRPr sz="1200">
          <a:solidFill>
            <a:schemeClr val="dk1"/>
          </a:solidFill>
          <a:latin typeface="Arial Nova" panose="020B0504020202020204" pitchFamily="34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FF3300"/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r>
              <a:rPr lang="en-US" sz="2000" b="0" err="1">
                <a:solidFill>
                  <a:srgbClr val="FF3300"/>
                </a:solidFill>
                <a:latin typeface="Arial Nova" panose="020B0504020202020204" pitchFamily="34" charset="0"/>
              </a:rPr>
              <a:t>Proceso</a:t>
            </a:r>
            <a:endParaRPr lang="en-US" sz="2000" b="0">
              <a:solidFill>
                <a:srgbClr val="FF3300"/>
              </a:solidFill>
              <a:latin typeface="Arial Nova" panose="020B0504020202020204" pitchFamily="34" charset="0"/>
            </a:endParaRPr>
          </a:p>
        </c:rich>
      </c:tx>
      <c:layout>
        <c:manualLayout>
          <c:xMode val="edge"/>
          <c:yMode val="edge"/>
          <c:x val="0.39615389712162702"/>
          <c:y val="0.10314958913291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FF3300"/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dPt>
            <c:idx val="0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E1-4CAA-9D26-B20DAE28E7BC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E1-4CAA-9D26-B20DAE28E7BC}"/>
              </c:ext>
            </c:extLst>
          </c:dPt>
          <c:dLbls>
            <c:dLbl>
              <c:idx val="0"/>
              <c:layout>
                <c:manualLayout>
                  <c:x val="-0.13687953161575594"/>
                  <c:y val="0.134386467501339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E1-4CAA-9D26-B20DAE28E7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E1-4CAA-9D26-B20DAE28E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Cumple</c:v>
                </c:pt>
                <c:pt idx="1">
                  <c:v>No cumple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0.28999999999999998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E1-4CAA-9D26-B20DAE28E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r>
              <a:rPr lang="en-US"/>
              <a:t>Despacho</a:t>
            </a:r>
          </a:p>
        </c:rich>
      </c:tx>
      <c:layout>
        <c:manualLayout>
          <c:xMode val="edge"/>
          <c:yMode val="edge"/>
          <c:x val="0.38085429599547999"/>
          <c:y val="0.10314958913291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C4-4E9D-B196-D9A0E5B9EFD3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C4-4E9D-B196-D9A0E5B9EFD3}"/>
              </c:ext>
            </c:extLst>
          </c:dPt>
          <c:dLbls>
            <c:dLbl>
              <c:idx val="0"/>
              <c:layout>
                <c:manualLayout>
                  <c:x val="-0.13477966636936425"/>
                  <c:y val="0.163005730443573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C4-4E9D-B196-D9A0E5B9EFD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C4-4E9D-B196-D9A0E5B9EF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Cumple</c:v>
                </c:pt>
                <c:pt idx="1">
                  <c:v>No cumple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0.28999999999999998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EC4-4E9D-B196-D9A0E5B9E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 Nova" panose="020B0504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moah!$D$1</c:f>
              <c:strCache>
                <c:ptCount val="1"/>
                <c:pt idx="0">
                  <c:v>Proceso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moah!$B$2:$B$45</c:f>
              <c:numCache>
                <c:formatCode>General</c:formatCode>
                <c:ptCount val="44"/>
                <c:pt idx="0">
                  <c:v>5</c:v>
                </c:pt>
                <c:pt idx="1">
                  <c:v>9</c:v>
                </c:pt>
                <c:pt idx="2">
                  <c:v>13</c:v>
                </c:pt>
                <c:pt idx="3">
                  <c:v>15</c:v>
                </c:pt>
                <c:pt idx="4">
                  <c:v>20</c:v>
                </c:pt>
                <c:pt idx="5">
                  <c:v>21</c:v>
                </c:pt>
                <c:pt idx="6">
                  <c:v>24</c:v>
                </c:pt>
                <c:pt idx="7">
                  <c:v>25</c:v>
                </c:pt>
                <c:pt idx="8">
                  <c:v>26</c:v>
                </c:pt>
                <c:pt idx="9">
                  <c:v>28</c:v>
                </c:pt>
                <c:pt idx="10">
                  <c:v>29</c:v>
                </c:pt>
                <c:pt idx="11">
                  <c:v>30</c:v>
                </c:pt>
                <c:pt idx="12">
                  <c:v>36</c:v>
                </c:pt>
                <c:pt idx="13">
                  <c:v>42</c:v>
                </c:pt>
                <c:pt idx="14">
                  <c:v>39</c:v>
                </c:pt>
                <c:pt idx="15">
                  <c:v>19</c:v>
                </c:pt>
                <c:pt idx="16">
                  <c:v>2</c:v>
                </c:pt>
                <c:pt idx="17">
                  <c:v>16</c:v>
                </c:pt>
                <c:pt idx="18">
                  <c:v>22</c:v>
                </c:pt>
                <c:pt idx="19">
                  <c:v>14</c:v>
                </c:pt>
                <c:pt idx="20">
                  <c:v>34</c:v>
                </c:pt>
                <c:pt idx="21">
                  <c:v>23</c:v>
                </c:pt>
                <c:pt idx="22">
                  <c:v>44</c:v>
                </c:pt>
                <c:pt idx="23">
                  <c:v>40</c:v>
                </c:pt>
                <c:pt idx="24">
                  <c:v>35</c:v>
                </c:pt>
                <c:pt idx="25">
                  <c:v>6</c:v>
                </c:pt>
                <c:pt idx="26">
                  <c:v>38</c:v>
                </c:pt>
                <c:pt idx="27">
                  <c:v>3</c:v>
                </c:pt>
                <c:pt idx="28">
                  <c:v>33</c:v>
                </c:pt>
                <c:pt idx="29">
                  <c:v>12</c:v>
                </c:pt>
                <c:pt idx="30">
                  <c:v>7</c:v>
                </c:pt>
                <c:pt idx="31">
                  <c:v>17</c:v>
                </c:pt>
                <c:pt idx="32">
                  <c:v>37</c:v>
                </c:pt>
                <c:pt idx="33">
                  <c:v>1</c:v>
                </c:pt>
                <c:pt idx="34">
                  <c:v>31</c:v>
                </c:pt>
                <c:pt idx="35">
                  <c:v>11</c:v>
                </c:pt>
                <c:pt idx="36">
                  <c:v>43</c:v>
                </c:pt>
                <c:pt idx="37">
                  <c:v>10</c:v>
                </c:pt>
                <c:pt idx="38">
                  <c:v>32</c:v>
                </c:pt>
                <c:pt idx="39">
                  <c:v>41</c:v>
                </c:pt>
                <c:pt idx="40">
                  <c:v>4</c:v>
                </c:pt>
                <c:pt idx="41">
                  <c:v>8</c:v>
                </c:pt>
                <c:pt idx="42">
                  <c:v>27</c:v>
                </c:pt>
                <c:pt idx="43">
                  <c:v>18</c:v>
                </c:pt>
              </c:numCache>
            </c:numRef>
          </c:cat>
          <c:val>
            <c:numRef>
              <c:f>moah!$D$2:$D$45</c:f>
              <c:numCache>
                <c:formatCode>General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2.5</c:v>
                </c:pt>
                <c:pt idx="24">
                  <c:v>2.7</c:v>
                </c:pt>
                <c:pt idx="25">
                  <c:v>3.1</c:v>
                </c:pt>
                <c:pt idx="26">
                  <c:v>3.1</c:v>
                </c:pt>
                <c:pt idx="27">
                  <c:v>3.2</c:v>
                </c:pt>
                <c:pt idx="28">
                  <c:v>3.4</c:v>
                </c:pt>
                <c:pt idx="29">
                  <c:v>3.4</c:v>
                </c:pt>
                <c:pt idx="30">
                  <c:v>3.4</c:v>
                </c:pt>
                <c:pt idx="31">
                  <c:v>3.7</c:v>
                </c:pt>
                <c:pt idx="32">
                  <c:v>3.8</c:v>
                </c:pt>
                <c:pt idx="33">
                  <c:v>4.3</c:v>
                </c:pt>
                <c:pt idx="34">
                  <c:v>4.9000000000000004</c:v>
                </c:pt>
                <c:pt idx="35">
                  <c:v>5.3</c:v>
                </c:pt>
                <c:pt idx="36">
                  <c:v>5.3</c:v>
                </c:pt>
                <c:pt idx="37">
                  <c:v>5.3</c:v>
                </c:pt>
                <c:pt idx="38">
                  <c:v>5.5</c:v>
                </c:pt>
                <c:pt idx="39">
                  <c:v>5.5</c:v>
                </c:pt>
                <c:pt idx="40">
                  <c:v>5.8</c:v>
                </c:pt>
                <c:pt idx="41">
                  <c:v>6</c:v>
                </c:pt>
                <c:pt idx="42">
                  <c:v>6.5</c:v>
                </c:pt>
                <c:pt idx="43">
                  <c:v>40.6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E7-4DD0-AEA4-C865FC559AE5}"/>
            </c:ext>
          </c:extLst>
        </c:ser>
        <c:ser>
          <c:idx val="1"/>
          <c:order val="1"/>
          <c:tx>
            <c:strRef>
              <c:f>moah!$E$1</c:f>
              <c:strCache>
                <c:ptCount val="1"/>
                <c:pt idx="0">
                  <c:v>Despacho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moah!$B$2:$B$45</c:f>
              <c:numCache>
                <c:formatCode>General</c:formatCode>
                <c:ptCount val="44"/>
                <c:pt idx="0">
                  <c:v>5</c:v>
                </c:pt>
                <c:pt idx="1">
                  <c:v>9</c:v>
                </c:pt>
                <c:pt idx="2">
                  <c:v>13</c:v>
                </c:pt>
                <c:pt idx="3">
                  <c:v>15</c:v>
                </c:pt>
                <c:pt idx="4">
                  <c:v>20</c:v>
                </c:pt>
                <c:pt idx="5">
                  <c:v>21</c:v>
                </c:pt>
                <c:pt idx="6">
                  <c:v>24</c:v>
                </c:pt>
                <c:pt idx="7">
                  <c:v>25</c:v>
                </c:pt>
                <c:pt idx="8">
                  <c:v>26</c:v>
                </c:pt>
                <c:pt idx="9">
                  <c:v>28</c:v>
                </c:pt>
                <c:pt idx="10">
                  <c:v>29</c:v>
                </c:pt>
                <c:pt idx="11">
                  <c:v>30</c:v>
                </c:pt>
                <c:pt idx="12">
                  <c:v>36</c:v>
                </c:pt>
                <c:pt idx="13">
                  <c:v>42</c:v>
                </c:pt>
                <c:pt idx="14">
                  <c:v>39</c:v>
                </c:pt>
                <c:pt idx="15">
                  <c:v>19</c:v>
                </c:pt>
                <c:pt idx="16">
                  <c:v>2</c:v>
                </c:pt>
                <c:pt idx="17">
                  <c:v>16</c:v>
                </c:pt>
                <c:pt idx="18">
                  <c:v>22</c:v>
                </c:pt>
                <c:pt idx="19">
                  <c:v>14</c:v>
                </c:pt>
                <c:pt idx="20">
                  <c:v>34</c:v>
                </c:pt>
                <c:pt idx="21">
                  <c:v>23</c:v>
                </c:pt>
                <c:pt idx="22">
                  <c:v>44</c:v>
                </c:pt>
                <c:pt idx="23">
                  <c:v>40</c:v>
                </c:pt>
                <c:pt idx="24">
                  <c:v>35</c:v>
                </c:pt>
                <c:pt idx="25">
                  <c:v>6</c:v>
                </c:pt>
                <c:pt idx="26">
                  <c:v>38</c:v>
                </c:pt>
                <c:pt idx="27">
                  <c:v>3</c:v>
                </c:pt>
                <c:pt idx="28">
                  <c:v>33</c:v>
                </c:pt>
                <c:pt idx="29">
                  <c:v>12</c:v>
                </c:pt>
                <c:pt idx="30">
                  <c:v>7</c:v>
                </c:pt>
                <c:pt idx="31">
                  <c:v>17</c:v>
                </c:pt>
                <c:pt idx="32">
                  <c:v>37</c:v>
                </c:pt>
                <c:pt idx="33">
                  <c:v>1</c:v>
                </c:pt>
                <c:pt idx="34">
                  <c:v>31</c:v>
                </c:pt>
                <c:pt idx="35">
                  <c:v>11</c:v>
                </c:pt>
                <c:pt idx="36">
                  <c:v>43</c:v>
                </c:pt>
                <c:pt idx="37">
                  <c:v>10</c:v>
                </c:pt>
                <c:pt idx="38">
                  <c:v>32</c:v>
                </c:pt>
                <c:pt idx="39">
                  <c:v>41</c:v>
                </c:pt>
                <c:pt idx="40">
                  <c:v>4</c:v>
                </c:pt>
                <c:pt idx="41">
                  <c:v>8</c:v>
                </c:pt>
                <c:pt idx="42">
                  <c:v>27</c:v>
                </c:pt>
                <c:pt idx="43">
                  <c:v>18</c:v>
                </c:pt>
              </c:numCache>
            </c:numRef>
          </c:cat>
          <c:val>
            <c:numRef>
              <c:f>moah!$E$2:$E$45</c:f>
              <c:numCache>
                <c:formatCode>General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2.1</c:v>
                </c:pt>
                <c:pt idx="15">
                  <c:v>2.9</c:v>
                </c:pt>
                <c:pt idx="16">
                  <c:v>3.1</c:v>
                </c:pt>
                <c:pt idx="17">
                  <c:v>3.6</c:v>
                </c:pt>
                <c:pt idx="18">
                  <c:v>4.3</c:v>
                </c:pt>
                <c:pt idx="19">
                  <c:v>5.0999999999999996</c:v>
                </c:pt>
                <c:pt idx="20">
                  <c:v>3.3</c:v>
                </c:pt>
                <c:pt idx="21">
                  <c:v>0</c:v>
                </c:pt>
                <c:pt idx="22">
                  <c:v>0</c:v>
                </c:pt>
                <c:pt idx="23">
                  <c:v>2.6</c:v>
                </c:pt>
                <c:pt idx="24">
                  <c:v>2.2000000000000002</c:v>
                </c:pt>
                <c:pt idx="25">
                  <c:v>3.1</c:v>
                </c:pt>
                <c:pt idx="26">
                  <c:v>3.8</c:v>
                </c:pt>
                <c:pt idx="27">
                  <c:v>3</c:v>
                </c:pt>
                <c:pt idx="28">
                  <c:v>3.5</c:v>
                </c:pt>
                <c:pt idx="29">
                  <c:v>3.9</c:v>
                </c:pt>
                <c:pt idx="30">
                  <c:v>4.5</c:v>
                </c:pt>
                <c:pt idx="31">
                  <c:v>0</c:v>
                </c:pt>
                <c:pt idx="32">
                  <c:v>3.5</c:v>
                </c:pt>
                <c:pt idx="33">
                  <c:v>2.6</c:v>
                </c:pt>
                <c:pt idx="34">
                  <c:v>2.6</c:v>
                </c:pt>
                <c:pt idx="35">
                  <c:v>3.4</c:v>
                </c:pt>
                <c:pt idx="36">
                  <c:v>4</c:v>
                </c:pt>
                <c:pt idx="37">
                  <c:v>8</c:v>
                </c:pt>
                <c:pt idx="38">
                  <c:v>2.7</c:v>
                </c:pt>
                <c:pt idx="39">
                  <c:v>3.7</c:v>
                </c:pt>
                <c:pt idx="40">
                  <c:v>5.5</c:v>
                </c:pt>
                <c:pt idx="41">
                  <c:v>4.3</c:v>
                </c:pt>
                <c:pt idx="42">
                  <c:v>5.5</c:v>
                </c:pt>
                <c:pt idx="43">
                  <c:v>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E7-4DD0-AEA4-C865FC559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155528"/>
        <c:axId val="386159000"/>
      </c:barChart>
      <c:catAx>
        <c:axId val="386155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r>
                  <a:rPr lang="es-ES"/>
                  <a:t>Planta de beneficio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386159000"/>
        <c:crosses val="autoZero"/>
        <c:auto val="1"/>
        <c:lblAlgn val="ctr"/>
        <c:lblOffset val="100"/>
        <c:noMultiLvlLbl val="0"/>
      </c:catAx>
      <c:valAx>
        <c:axId val="386159000"/>
        <c:scaling>
          <c:orientation val="minMax"/>
          <c:max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r>
                  <a:rPr lang="es-ES"/>
                  <a:t>MOAH [ppm]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386155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131172548288511"/>
          <c:y val="0.89764695281366069"/>
          <c:w val="0.22860981295472241"/>
          <c:h val="5.4337248602322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/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  <a:round/>
      <a:headEnd type="none" w="med" len="med"/>
      <a:tailEnd type="none" w="med" len="med"/>
    </a:ln>
    <a:effectLst/>
  </c:spPr>
  <c:txPr>
    <a:bodyPr/>
    <a:lstStyle/>
    <a:p>
      <a:pPr>
        <a:defRPr sz="1200">
          <a:solidFill>
            <a:schemeClr val="dk1"/>
          </a:solidFill>
          <a:latin typeface="Arial Nova" panose="020B0504020202020204" pitchFamily="34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FF3300"/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r>
              <a:rPr lang="en-US" sz="2000" b="0" err="1">
                <a:solidFill>
                  <a:srgbClr val="FF3300"/>
                </a:solidFill>
                <a:latin typeface="Arial Nova" panose="020B0504020202020204" pitchFamily="34" charset="0"/>
              </a:rPr>
              <a:t>Proceso</a:t>
            </a:r>
            <a:endParaRPr lang="en-US" sz="2000" b="0">
              <a:solidFill>
                <a:srgbClr val="FF3300"/>
              </a:solidFill>
              <a:latin typeface="Arial Nova" panose="020B0504020202020204" pitchFamily="34" charset="0"/>
            </a:endParaRPr>
          </a:p>
        </c:rich>
      </c:tx>
      <c:layout>
        <c:manualLayout>
          <c:xMode val="edge"/>
          <c:yMode val="edge"/>
          <c:x val="0.39615389712162702"/>
          <c:y val="0.10314958913291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FF3300"/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dPt>
            <c:idx val="0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10-4831-83D6-7110C58E7AE0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10-4831-83D6-7110C58E7AE0}"/>
              </c:ext>
            </c:extLst>
          </c:dPt>
          <c:dLbls>
            <c:dLbl>
              <c:idx val="0"/>
              <c:layout>
                <c:manualLayout>
                  <c:x val="-0.14343274174701881"/>
                  <c:y val="8.72284351795207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10-4831-83D6-7110C58E7AE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10-4831-83D6-7110C58E7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Cumple</c:v>
                </c:pt>
                <c:pt idx="1">
                  <c:v>No cumple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0.45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10-4831-83D6-7110C58E7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r>
              <a:rPr lang="en-US"/>
              <a:t>Despacho</a:t>
            </a:r>
          </a:p>
        </c:rich>
      </c:tx>
      <c:layout>
        <c:manualLayout>
          <c:xMode val="edge"/>
          <c:yMode val="edge"/>
          <c:x val="0.38085429599547999"/>
          <c:y val="0.10314958913291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41-4CE8-94C6-7D05007B5A1E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41-4CE8-94C6-7D05007B5A1E}"/>
              </c:ext>
            </c:extLst>
          </c:dPt>
          <c:dLbls>
            <c:dLbl>
              <c:idx val="0"/>
              <c:layout>
                <c:manualLayout>
                  <c:x val="-0.1446094815662585"/>
                  <c:y val="9.8163436001073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41-4CE8-94C6-7D05007B5A1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41-4CE8-94C6-7D05007B5A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Cumple</c:v>
                </c:pt>
                <c:pt idx="1">
                  <c:v>No cumple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0.38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41-4CE8-94C6-7D05007B5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 Nova" panose="020B0504020202020204" pitchFamily="34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1E7-44DB-BC3F-5AB5BFC63A2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E7-44DB-BC3F-5AB5BFC63A28}"/>
              </c:ext>
            </c:extLst>
          </c:dPt>
          <c:cat>
            <c:multiLvlStrRef>
              <c:f>'[Seguimiento Muestras Proyecto Calidad.xlsx]Hoja5'!$A$54:$B$61</c:f>
              <c:multiLvlStrCache>
                <c:ptCount val="8"/>
                <c:lvl>
                  <c:pt idx="0">
                    <c:v>Tk E. guineensis</c:v>
                  </c:pt>
                  <c:pt idx="1">
                    <c:v>Tk OxG</c:v>
                  </c:pt>
                  <c:pt idx="2">
                    <c:v>Tk E. guineensis</c:v>
                  </c:pt>
                  <c:pt idx="3">
                    <c:v>Tk OxG</c:v>
                  </c:pt>
                  <c:pt idx="4">
                    <c:v>Proceso E. guineensis 
D1</c:v>
                  </c:pt>
                  <c:pt idx="5">
                    <c:v>Proceso E. guineensis 
D2</c:v>
                  </c:pt>
                  <c:pt idx="6">
                    <c:v>Proceso E. guineensis 
D1</c:v>
                  </c:pt>
                  <c:pt idx="7">
                    <c:v>Proceso E. guineensis 
D2</c:v>
                  </c:pt>
                </c:lvl>
                <c:lvl>
                  <c:pt idx="0">
                    <c:v>Muestreo 1
</c:v>
                  </c:pt>
                  <c:pt idx="2">
                    <c:v>Muestreo 2
</c:v>
                  </c:pt>
                  <c:pt idx="4">
                    <c:v>Muestreo 3
</c:v>
                  </c:pt>
                  <c:pt idx="6">
                    <c:v>Muestreo 4</c:v>
                  </c:pt>
                </c:lvl>
              </c:multiLvlStrCache>
            </c:multiLvlStrRef>
          </c:cat>
          <c:val>
            <c:numRef>
              <c:f>'[Seguimiento Muestras Proyecto Calidad.xlsx]Hoja5'!$C$54:$C$61</c:f>
              <c:numCache>
                <c:formatCode>General</c:formatCode>
                <c:ptCount val="8"/>
                <c:pt idx="0">
                  <c:v>2.7</c:v>
                </c:pt>
                <c:pt idx="1">
                  <c:v>4.9000000000000004</c:v>
                </c:pt>
                <c:pt idx="2">
                  <c:v>1.8</c:v>
                </c:pt>
                <c:pt idx="3">
                  <c:v>4.4000000000000004</c:v>
                </c:pt>
                <c:pt idx="4">
                  <c:v>0.9</c:v>
                </c:pt>
                <c:pt idx="5">
                  <c:v>0.8</c:v>
                </c:pt>
                <c:pt idx="6">
                  <c:v>2</c:v>
                </c:pt>
                <c:pt idx="7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E7-44DB-BC3F-5AB5BFC63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2812511"/>
        <c:axId val="9031359"/>
      </c:barChart>
      <c:lineChart>
        <c:grouping val="standard"/>
        <c:varyColors val="0"/>
        <c:ser>
          <c:idx val="1"/>
          <c:order val="1"/>
          <c:spPr>
            <a:ln w="1270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none"/>
          </c:marker>
          <c:cat>
            <c:multiLvlStrRef>
              <c:f>'[Seguimiento Muestras Proyecto Calidad.xlsx]Hoja5'!$A$54:$B$61</c:f>
              <c:multiLvlStrCache>
                <c:ptCount val="8"/>
                <c:lvl>
                  <c:pt idx="0">
                    <c:v>Tk E. guineensis</c:v>
                  </c:pt>
                  <c:pt idx="1">
                    <c:v>Tk OxG</c:v>
                  </c:pt>
                  <c:pt idx="2">
                    <c:v>Tk E. guineensis</c:v>
                  </c:pt>
                  <c:pt idx="3">
                    <c:v>Tk OxG</c:v>
                  </c:pt>
                  <c:pt idx="4">
                    <c:v>Proceso E. guineensis 
D1</c:v>
                  </c:pt>
                  <c:pt idx="5">
                    <c:v>Proceso E. guineensis 
D2</c:v>
                  </c:pt>
                  <c:pt idx="6">
                    <c:v>Proceso E. guineensis 
D1</c:v>
                  </c:pt>
                  <c:pt idx="7">
                    <c:v>Proceso E. guineensis 
D2</c:v>
                  </c:pt>
                </c:lvl>
                <c:lvl>
                  <c:pt idx="0">
                    <c:v>Muestreo 1
</c:v>
                  </c:pt>
                  <c:pt idx="2">
                    <c:v>Muestreo 2
</c:v>
                  </c:pt>
                  <c:pt idx="4">
                    <c:v>Muestreo 3
</c:v>
                  </c:pt>
                  <c:pt idx="6">
                    <c:v>Muestreo 4</c:v>
                  </c:pt>
                </c:lvl>
              </c:multiLvlStrCache>
            </c:multiLvlStrRef>
          </c:cat>
          <c:val>
            <c:numRef>
              <c:f>'[Seguimiento Muestras Proyecto Calidad.xlsx]Hoja5'!$D$54:$D$61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E7-44DB-BC3F-5AB5BFC63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812511"/>
        <c:axId val="9031359"/>
      </c:lineChart>
      <c:catAx>
        <c:axId val="92812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1359"/>
        <c:crosses val="autoZero"/>
        <c:auto val="1"/>
        <c:lblAlgn val="ctr"/>
        <c:lblOffset val="100"/>
        <c:noMultiLvlLbl val="0"/>
      </c:catAx>
      <c:valAx>
        <c:axId val="9031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MOAH (mg/Kg)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12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Hoja1!$A$4</c:f>
              <c:strCache>
                <c:ptCount val="1"/>
                <c:pt idx="0">
                  <c:v>MOSH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Hoja1!$B$3:$C$3</c:f>
              <c:strCache>
                <c:ptCount val="2"/>
                <c:pt idx="0">
                  <c:v>Linea Base</c:v>
                </c:pt>
                <c:pt idx="1">
                  <c:v>Separación de Corrientes </c:v>
                </c:pt>
              </c:strCache>
            </c:strRef>
          </c:cat>
          <c:val>
            <c:numRef>
              <c:f>Hoja1!$B$4:$C$4</c:f>
              <c:numCache>
                <c:formatCode>General</c:formatCode>
                <c:ptCount val="2"/>
                <c:pt idx="0">
                  <c:v>5.0999999999999996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E9-4AD3-ACD1-7C75FC6CE783}"/>
            </c:ext>
          </c:extLst>
        </c:ser>
        <c:ser>
          <c:idx val="1"/>
          <c:order val="1"/>
          <c:tx>
            <c:strRef>
              <c:f>Hoja1!$A$5</c:f>
              <c:strCache>
                <c:ptCount val="1"/>
                <c:pt idx="0">
                  <c:v>MOAH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Hoja1!$B$3:$C$3</c:f>
              <c:strCache>
                <c:ptCount val="2"/>
                <c:pt idx="0">
                  <c:v>Linea Base</c:v>
                </c:pt>
                <c:pt idx="1">
                  <c:v>Separación de Corrientes </c:v>
                </c:pt>
              </c:strCache>
            </c:strRef>
          </c:cat>
          <c:val>
            <c:numRef>
              <c:f>Hoja1!$B$5:$C$5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E9-4AD3-ACD1-7C75FC6CE7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256663376"/>
        <c:axId val="999262736"/>
      </c:barChart>
      <c:catAx>
        <c:axId val="125666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9262736"/>
        <c:crosses val="autoZero"/>
        <c:auto val="1"/>
        <c:lblAlgn val="ctr"/>
        <c:lblOffset val="100"/>
        <c:noMultiLvlLbl val="0"/>
      </c:catAx>
      <c:valAx>
        <c:axId val="999262736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mg/Kg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666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174705691444576E-2"/>
          <c:y val="3.7260374146259254E-2"/>
          <c:w val="0.91277439355350898"/>
          <c:h val="0.77252242601865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'[calidad nacional graficas rtn 2023.xlsx]cloro'!$C$2</c:f>
              <c:strCache>
                <c:ptCount val="1"/>
                <c:pt idx="0">
                  <c:v>Proceso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B37-4A80-9820-1299C1C9C211}"/>
              </c:ext>
            </c:extLst>
          </c:dPt>
          <c:dPt>
            <c:idx val="6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44FB-431E-B6ED-34EDD328F5B5}"/>
              </c:ext>
            </c:extLst>
          </c:dPt>
          <c:dPt>
            <c:idx val="14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44FB-431E-B6ED-34EDD328F5B5}"/>
              </c:ext>
            </c:extLst>
          </c:dPt>
          <c:dPt>
            <c:idx val="15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B37-4A80-9820-1299C1C9C211}"/>
              </c:ext>
            </c:extLst>
          </c:dPt>
          <c:dPt>
            <c:idx val="17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B37-4A80-9820-1299C1C9C211}"/>
              </c:ext>
            </c:extLst>
          </c:dPt>
          <c:dPt>
            <c:idx val="20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B37-4A80-9820-1299C1C9C211}"/>
              </c:ext>
            </c:extLst>
          </c:dPt>
          <c:dPt>
            <c:idx val="22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B37-4A80-9820-1299C1C9C211}"/>
              </c:ext>
            </c:extLst>
          </c:dPt>
          <c:dPt>
            <c:idx val="26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B37-4A80-9820-1299C1C9C211}"/>
              </c:ext>
            </c:extLst>
          </c:dPt>
          <c:dPt>
            <c:idx val="27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B37-4A80-9820-1299C1C9C211}"/>
              </c:ext>
            </c:extLst>
          </c:dPt>
          <c:dPt>
            <c:idx val="30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B37-4A80-9820-1299C1C9C211}"/>
              </c:ext>
            </c:extLst>
          </c:dPt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'[calidad nacional graficas rtn 2023.xlsx]cloro'!$A$3:$A$40</c:f>
              <c:numCache>
                <c:formatCode>General</c:formatCode>
                <c:ptCount val="38"/>
                <c:pt idx="0">
                  <c:v>13</c:v>
                </c:pt>
                <c:pt idx="1">
                  <c:v>23</c:v>
                </c:pt>
                <c:pt idx="2">
                  <c:v>9</c:v>
                </c:pt>
                <c:pt idx="3">
                  <c:v>30</c:v>
                </c:pt>
                <c:pt idx="4">
                  <c:v>25</c:v>
                </c:pt>
                <c:pt idx="5">
                  <c:v>24</c:v>
                </c:pt>
                <c:pt idx="6">
                  <c:v>17</c:v>
                </c:pt>
                <c:pt idx="7">
                  <c:v>11</c:v>
                </c:pt>
                <c:pt idx="8">
                  <c:v>5</c:v>
                </c:pt>
                <c:pt idx="9">
                  <c:v>1</c:v>
                </c:pt>
                <c:pt idx="10">
                  <c:v>10</c:v>
                </c:pt>
                <c:pt idx="11">
                  <c:v>2</c:v>
                </c:pt>
                <c:pt idx="12">
                  <c:v>7</c:v>
                </c:pt>
                <c:pt idx="13">
                  <c:v>3</c:v>
                </c:pt>
                <c:pt idx="14">
                  <c:v>16</c:v>
                </c:pt>
                <c:pt idx="15">
                  <c:v>29</c:v>
                </c:pt>
                <c:pt idx="16">
                  <c:v>33</c:v>
                </c:pt>
                <c:pt idx="17">
                  <c:v>21</c:v>
                </c:pt>
                <c:pt idx="18">
                  <c:v>34</c:v>
                </c:pt>
                <c:pt idx="19">
                  <c:v>6</c:v>
                </c:pt>
                <c:pt idx="20">
                  <c:v>19</c:v>
                </c:pt>
                <c:pt idx="21">
                  <c:v>32</c:v>
                </c:pt>
                <c:pt idx="22">
                  <c:v>18</c:v>
                </c:pt>
                <c:pt idx="23">
                  <c:v>4</c:v>
                </c:pt>
                <c:pt idx="24">
                  <c:v>8</c:v>
                </c:pt>
                <c:pt idx="25">
                  <c:v>15</c:v>
                </c:pt>
                <c:pt idx="26">
                  <c:v>20</c:v>
                </c:pt>
                <c:pt idx="27">
                  <c:v>28</c:v>
                </c:pt>
                <c:pt idx="28">
                  <c:v>14</c:v>
                </c:pt>
                <c:pt idx="29">
                  <c:v>31</c:v>
                </c:pt>
                <c:pt idx="30">
                  <c:v>26</c:v>
                </c:pt>
                <c:pt idx="31">
                  <c:v>22</c:v>
                </c:pt>
                <c:pt idx="32">
                  <c:v>12</c:v>
                </c:pt>
                <c:pt idx="33">
                  <c:v>27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</c:numCache>
            </c:numRef>
          </c:cat>
          <c:val>
            <c:numRef>
              <c:f>'[calidad nacional graficas rtn 2023.xlsx]cloro'!$C$3:$C$40</c:f>
              <c:numCache>
                <c:formatCode>0.0</c:formatCode>
                <c:ptCount val="38"/>
                <c:pt idx="0">
                  <c:v>25.02</c:v>
                </c:pt>
                <c:pt idx="1">
                  <c:v>9.85</c:v>
                </c:pt>
                <c:pt idx="2">
                  <c:v>5.47</c:v>
                </c:pt>
                <c:pt idx="3">
                  <c:v>4.8</c:v>
                </c:pt>
                <c:pt idx="4">
                  <c:v>4.5</c:v>
                </c:pt>
                <c:pt idx="5">
                  <c:v>4.32</c:v>
                </c:pt>
                <c:pt idx="6">
                  <c:v>4.2699999999999996</c:v>
                </c:pt>
                <c:pt idx="7">
                  <c:v>3.32</c:v>
                </c:pt>
                <c:pt idx="8">
                  <c:v>3.21</c:v>
                </c:pt>
                <c:pt idx="9">
                  <c:v>3.2</c:v>
                </c:pt>
                <c:pt idx="10">
                  <c:v>3.15</c:v>
                </c:pt>
                <c:pt idx="11">
                  <c:v>2.95</c:v>
                </c:pt>
                <c:pt idx="12">
                  <c:v>2.85</c:v>
                </c:pt>
                <c:pt idx="13">
                  <c:v>2.65</c:v>
                </c:pt>
                <c:pt idx="14">
                  <c:v>2.61</c:v>
                </c:pt>
                <c:pt idx="15">
                  <c:v>2.56</c:v>
                </c:pt>
                <c:pt idx="16">
                  <c:v>2.42</c:v>
                </c:pt>
                <c:pt idx="17">
                  <c:v>2.2999999999999998</c:v>
                </c:pt>
                <c:pt idx="18">
                  <c:v>2.2999999999999998</c:v>
                </c:pt>
                <c:pt idx="19">
                  <c:v>2.1</c:v>
                </c:pt>
                <c:pt idx="20">
                  <c:v>2.02</c:v>
                </c:pt>
                <c:pt idx="21">
                  <c:v>2</c:v>
                </c:pt>
                <c:pt idx="22">
                  <c:v>1.93</c:v>
                </c:pt>
                <c:pt idx="23">
                  <c:v>1.8</c:v>
                </c:pt>
                <c:pt idx="24">
                  <c:v>1.8</c:v>
                </c:pt>
                <c:pt idx="25">
                  <c:v>1.79</c:v>
                </c:pt>
                <c:pt idx="26">
                  <c:v>1.35</c:v>
                </c:pt>
                <c:pt idx="27">
                  <c:v>1.35</c:v>
                </c:pt>
                <c:pt idx="28">
                  <c:v>1.31</c:v>
                </c:pt>
                <c:pt idx="29">
                  <c:v>1.22</c:v>
                </c:pt>
                <c:pt idx="30">
                  <c:v>1.18</c:v>
                </c:pt>
                <c:pt idx="31">
                  <c:v>1.1000000000000001</c:v>
                </c:pt>
                <c:pt idx="32">
                  <c:v>1.1000000000000001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0C-4B0A-8870-FE8D0813228D}"/>
            </c:ext>
          </c:extLst>
        </c:ser>
        <c:ser>
          <c:idx val="1"/>
          <c:order val="1"/>
          <c:tx>
            <c:strRef>
              <c:f>'[calidad nacional graficas rtn 2023.xlsx]cloro'!$D$2</c:f>
              <c:strCache>
                <c:ptCount val="1"/>
                <c:pt idx="0">
                  <c:v>Despacho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37-4A80-9820-1299C1C9C21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44FB-431E-B6ED-34EDD328F5B5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44FB-431E-B6ED-34EDD328F5B5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37-4A80-9820-1299C1C9C211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37-4A80-9820-1299C1C9C211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37-4A80-9820-1299C1C9C211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B37-4A80-9820-1299C1C9C211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B37-4A80-9820-1299C1C9C211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B37-4A80-9820-1299C1C9C211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B37-4A80-9820-1299C1C9C211}"/>
              </c:ext>
            </c:extLst>
          </c:dPt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'[calidad nacional graficas rtn 2023.xlsx]cloro'!$A$3:$A$40</c:f>
              <c:numCache>
                <c:formatCode>General</c:formatCode>
                <c:ptCount val="38"/>
                <c:pt idx="0">
                  <c:v>13</c:v>
                </c:pt>
                <c:pt idx="1">
                  <c:v>23</c:v>
                </c:pt>
                <c:pt idx="2">
                  <c:v>9</c:v>
                </c:pt>
                <c:pt idx="3">
                  <c:v>30</c:v>
                </c:pt>
                <c:pt idx="4">
                  <c:v>25</c:v>
                </c:pt>
                <c:pt idx="5">
                  <c:v>24</c:v>
                </c:pt>
                <c:pt idx="6">
                  <c:v>17</c:v>
                </c:pt>
                <c:pt idx="7">
                  <c:v>11</c:v>
                </c:pt>
                <c:pt idx="8">
                  <c:v>5</c:v>
                </c:pt>
                <c:pt idx="9">
                  <c:v>1</c:v>
                </c:pt>
                <c:pt idx="10">
                  <c:v>10</c:v>
                </c:pt>
                <c:pt idx="11">
                  <c:v>2</c:v>
                </c:pt>
                <c:pt idx="12">
                  <c:v>7</c:v>
                </c:pt>
                <c:pt idx="13">
                  <c:v>3</c:v>
                </c:pt>
                <c:pt idx="14">
                  <c:v>16</c:v>
                </c:pt>
                <c:pt idx="15">
                  <c:v>29</c:v>
                </c:pt>
                <c:pt idx="16">
                  <c:v>33</c:v>
                </c:pt>
                <c:pt idx="17">
                  <c:v>21</c:v>
                </c:pt>
                <c:pt idx="18">
                  <c:v>34</c:v>
                </c:pt>
                <c:pt idx="19">
                  <c:v>6</c:v>
                </c:pt>
                <c:pt idx="20">
                  <c:v>19</c:v>
                </c:pt>
                <c:pt idx="21">
                  <c:v>32</c:v>
                </c:pt>
                <c:pt idx="22">
                  <c:v>18</c:v>
                </c:pt>
                <c:pt idx="23">
                  <c:v>4</c:v>
                </c:pt>
                <c:pt idx="24">
                  <c:v>8</c:v>
                </c:pt>
                <c:pt idx="25">
                  <c:v>15</c:v>
                </c:pt>
                <c:pt idx="26">
                  <c:v>20</c:v>
                </c:pt>
                <c:pt idx="27">
                  <c:v>28</c:v>
                </c:pt>
                <c:pt idx="28">
                  <c:v>14</c:v>
                </c:pt>
                <c:pt idx="29">
                  <c:v>31</c:v>
                </c:pt>
                <c:pt idx="30">
                  <c:v>26</c:v>
                </c:pt>
                <c:pt idx="31">
                  <c:v>22</c:v>
                </c:pt>
                <c:pt idx="32">
                  <c:v>12</c:v>
                </c:pt>
                <c:pt idx="33">
                  <c:v>27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</c:numCache>
            </c:numRef>
          </c:cat>
          <c:val>
            <c:numRef>
              <c:f>'[calidad nacional graficas rtn 2023.xlsx]cloro'!$D$3:$D$40</c:f>
              <c:numCache>
                <c:formatCode>0.0</c:formatCode>
                <c:ptCount val="38"/>
                <c:pt idx="0">
                  <c:v>4.9000000000000004</c:v>
                </c:pt>
                <c:pt idx="1">
                  <c:v>1.77</c:v>
                </c:pt>
                <c:pt idx="2">
                  <c:v>2.16</c:v>
                </c:pt>
                <c:pt idx="3">
                  <c:v>0</c:v>
                </c:pt>
                <c:pt idx="4">
                  <c:v>1.59</c:v>
                </c:pt>
                <c:pt idx="5">
                  <c:v>4.0999999999999996</c:v>
                </c:pt>
                <c:pt idx="6">
                  <c:v>2.63</c:v>
                </c:pt>
                <c:pt idx="7">
                  <c:v>1</c:v>
                </c:pt>
                <c:pt idx="8">
                  <c:v>2.65</c:v>
                </c:pt>
                <c:pt idx="9">
                  <c:v>2.15</c:v>
                </c:pt>
                <c:pt idx="10">
                  <c:v>6.3</c:v>
                </c:pt>
                <c:pt idx="11">
                  <c:v>0.95</c:v>
                </c:pt>
                <c:pt idx="12">
                  <c:v>4.5599999999999996</c:v>
                </c:pt>
                <c:pt idx="13">
                  <c:v>7.04</c:v>
                </c:pt>
                <c:pt idx="14">
                  <c:v>2.68</c:v>
                </c:pt>
                <c:pt idx="15">
                  <c:v>6.57</c:v>
                </c:pt>
                <c:pt idx="16">
                  <c:v>0</c:v>
                </c:pt>
                <c:pt idx="17">
                  <c:v>1.24</c:v>
                </c:pt>
                <c:pt idx="18">
                  <c:v>3.49</c:v>
                </c:pt>
                <c:pt idx="19">
                  <c:v>1.84</c:v>
                </c:pt>
                <c:pt idx="20">
                  <c:v>2.5</c:v>
                </c:pt>
                <c:pt idx="21">
                  <c:v>2</c:v>
                </c:pt>
                <c:pt idx="22">
                  <c:v>1</c:v>
                </c:pt>
                <c:pt idx="23">
                  <c:v>1.86</c:v>
                </c:pt>
                <c:pt idx="24">
                  <c:v>4.2</c:v>
                </c:pt>
                <c:pt idx="25">
                  <c:v>1</c:v>
                </c:pt>
                <c:pt idx="26">
                  <c:v>4.3</c:v>
                </c:pt>
                <c:pt idx="27">
                  <c:v>2.2000000000000002</c:v>
                </c:pt>
                <c:pt idx="28">
                  <c:v>5.36</c:v>
                </c:pt>
                <c:pt idx="29">
                  <c:v>1.68</c:v>
                </c:pt>
                <c:pt idx="30">
                  <c:v>0</c:v>
                </c:pt>
                <c:pt idx="31">
                  <c:v>1.5</c:v>
                </c:pt>
                <c:pt idx="32">
                  <c:v>2.35</c:v>
                </c:pt>
                <c:pt idx="33">
                  <c:v>0</c:v>
                </c:pt>
                <c:pt idx="34">
                  <c:v>1.56</c:v>
                </c:pt>
                <c:pt idx="35">
                  <c:v>0</c:v>
                </c:pt>
                <c:pt idx="36">
                  <c:v>1.49</c:v>
                </c:pt>
                <c:pt idx="3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0C-4B0A-8870-FE8D081322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3391048"/>
        <c:axId val="756344720"/>
      </c:barChart>
      <c:catAx>
        <c:axId val="833391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Planta de beneficio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344720"/>
        <c:crosses val="autoZero"/>
        <c:auto val="1"/>
        <c:lblAlgn val="ctr"/>
        <c:lblOffset val="100"/>
        <c:noMultiLvlLbl val="0"/>
      </c:catAx>
      <c:valAx>
        <c:axId val="756344720"/>
        <c:scaling>
          <c:orientation val="minMax"/>
          <c:max val="1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Cloro (mg/kg)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339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161556511895005"/>
          <c:y val="0.50570517343327337"/>
          <c:w val="0.16083978669391069"/>
          <c:h val="6.19851727857966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prstDash val="solid"/>
      <a:round/>
      <a:headEnd type="none" w="med" len="med"/>
      <a:tailEnd type="none" w="med" len="med"/>
    </a:ln>
    <a:effectLst/>
  </c:spPr>
  <c:txPr>
    <a:bodyPr/>
    <a:lstStyle/>
    <a:p>
      <a:pPr>
        <a:defRPr sz="12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77755905511812"/>
          <c:y val="0.13137157632721511"/>
          <c:w val="0.65777843394575664"/>
          <c:h val="0.77661215371397618"/>
        </c:manualLayout>
      </c:layout>
      <c:doughnutChart>
        <c:varyColors val="1"/>
        <c:ser>
          <c:idx val="0"/>
          <c:order val="0"/>
          <c:tx>
            <c:strRef>
              <c:f>'[2021 Estadisticas sector palma Colombia-BOGLA-MCUELLAR1.xlsx]Mercados COL'!$S$40</c:f>
              <c:strCache>
                <c:ptCount val="1"/>
                <c:pt idx="0">
                  <c:v>Colombia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50-4D85-A0DA-32D4731FD4F2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50-4D85-A0DA-32D4731FD4F2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50-4D85-A0DA-32D4731FD4F2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50-4D85-A0DA-32D4731FD4F2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350-4D85-A0DA-32D4731FD4F2}"/>
              </c:ext>
            </c:extLst>
          </c:dPt>
          <c:dLbls>
            <c:dLbl>
              <c:idx val="0"/>
              <c:layout>
                <c:manualLayout>
                  <c:x val="0.16388888888888889"/>
                  <c:y val="-6.88717861447113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0-4D85-A0DA-32D4731FD4F2}"/>
                </c:ext>
              </c:extLst>
            </c:dLbl>
            <c:dLbl>
              <c:idx val="1"/>
              <c:layout>
                <c:manualLayout>
                  <c:x val="0.17777777777777778"/>
                  <c:y val="0.1377435722894226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50-4D85-A0DA-32D4731FD4F2}"/>
                </c:ext>
              </c:extLst>
            </c:dLbl>
            <c:dLbl>
              <c:idx val="2"/>
              <c:layout>
                <c:manualLayout>
                  <c:x val="-0.18611111111111114"/>
                  <c:y val="8.854943932891443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50-4D85-A0DA-32D4731FD4F2}"/>
                </c:ext>
              </c:extLst>
            </c:dLbl>
            <c:dLbl>
              <c:idx val="3"/>
              <c:layout>
                <c:manualLayout>
                  <c:x val="-0.16332042869641294"/>
                  <c:y val="-7.21513950087451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50-4D85-A0DA-32D4731FD4F2}"/>
                </c:ext>
              </c:extLst>
            </c:dLbl>
            <c:dLbl>
              <c:idx val="4"/>
              <c:layout>
                <c:manualLayout>
                  <c:x val="-0.1111111111111111"/>
                  <c:y val="-0.118065919105219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50-4D85-A0DA-32D4731FD4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'[2021 Estadisticas sector palma Colombia-BOGLA-MCUELLAR1.xlsx]Mercados COL'!$R$41:$R$45</c:f>
              <c:strCache>
                <c:ptCount val="5"/>
                <c:pt idx="0">
                  <c:v>Alimentos</c:v>
                </c:pt>
                <c:pt idx="1">
                  <c:v>ACA y Otros Usos</c:v>
                </c:pt>
                <c:pt idx="2">
                  <c:v>Biodiesel </c:v>
                </c:pt>
                <c:pt idx="3">
                  <c:v>Exportacion - Europa</c:v>
                </c:pt>
                <c:pt idx="4">
                  <c:v>Exportacion - Otros</c:v>
                </c:pt>
              </c:strCache>
            </c:strRef>
          </c:cat>
          <c:val>
            <c:numRef>
              <c:f>'[2021 Estadisticas sector palma Colombia-BOGLA-MCUELLAR1.xlsx]Mercados COL'!$S$41:$S$45</c:f>
              <c:numCache>
                <c:formatCode>0%</c:formatCode>
                <c:ptCount val="5"/>
                <c:pt idx="0">
                  <c:v>0.34405154642332719</c:v>
                </c:pt>
                <c:pt idx="1">
                  <c:v>7.2520669099034651E-2</c:v>
                </c:pt>
                <c:pt idx="2">
                  <c:v>0.32201607028344348</c:v>
                </c:pt>
                <c:pt idx="3">
                  <c:v>0.12740000000000001</c:v>
                </c:pt>
                <c:pt idx="4">
                  <c:v>0.12740000000000001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50-4D85-A0DA-32D4731FD4F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FF3300"/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r>
              <a:rPr lang="en-US" sz="2000" b="0" err="1">
                <a:solidFill>
                  <a:srgbClr val="FF3300"/>
                </a:solidFill>
                <a:latin typeface="Arial Nova" panose="020B0504020202020204" pitchFamily="34" charset="0"/>
              </a:rPr>
              <a:t>Proceso</a:t>
            </a:r>
            <a:endParaRPr lang="en-US" sz="2000" b="0">
              <a:solidFill>
                <a:srgbClr val="FF3300"/>
              </a:solidFill>
              <a:latin typeface="Arial Nova" panose="020B0504020202020204" pitchFamily="34" charset="0"/>
            </a:endParaRPr>
          </a:p>
        </c:rich>
      </c:tx>
      <c:layout>
        <c:manualLayout>
          <c:xMode val="edge"/>
          <c:yMode val="edge"/>
          <c:x val="0.39615389712162702"/>
          <c:y val="0.10314958913291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FF3300"/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dPt>
            <c:idx val="0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A9-4C18-AD83-9221A2EFEA8B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A9-4C18-AD83-9221A2EFEA8B}"/>
              </c:ext>
            </c:extLst>
          </c:dPt>
          <c:dLbls>
            <c:dLbl>
              <c:idx val="0"/>
              <c:layout>
                <c:manualLayout>
                  <c:x val="-0.14343274174701881"/>
                  <c:y val="8.72284351795207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A9-4C18-AD83-9221A2EFEA8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A9-4C18-AD83-9221A2EFEA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Cumple</c:v>
                </c:pt>
                <c:pt idx="1">
                  <c:v>No cumple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0.36</c:v>
                </c:pt>
                <c:pt idx="1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A9-4C18-AD83-9221A2EFEA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r>
              <a:rPr lang="en-US"/>
              <a:t>Despacho</a:t>
            </a:r>
          </a:p>
        </c:rich>
      </c:tx>
      <c:layout>
        <c:manualLayout>
          <c:xMode val="edge"/>
          <c:yMode val="edge"/>
          <c:x val="0.38085429599547999"/>
          <c:y val="0.10314958913291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F4-4993-96AD-F4C3C554AC46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F4-4993-96AD-F4C3C554AC46}"/>
              </c:ext>
            </c:extLst>
          </c:dPt>
          <c:dLbls>
            <c:dLbl>
              <c:idx val="0"/>
              <c:layout>
                <c:manualLayout>
                  <c:x val="-0.1446094815662585"/>
                  <c:y val="9.8163436001073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F4-4993-96AD-F4C3C554AC4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F4-4993-96AD-F4C3C554AC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Cumple</c:v>
                </c:pt>
                <c:pt idx="1">
                  <c:v>No cumple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F4-4993-96AD-F4C3C554AC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 Nova" panose="020B0504020202020204" pitchFamily="34" charset="0"/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519402959336051E-2"/>
          <c:y val="4.2255147984219768E-2"/>
          <c:w val="0.90470036376600993"/>
          <c:h val="0.81573504619927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hierro!$D$1</c:f>
              <c:strCache>
                <c:ptCount val="1"/>
                <c:pt idx="0">
                  <c:v>Proceso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hierro!$B$2:$B$45</c:f>
              <c:numCache>
                <c:formatCode>General</c:formatCode>
                <c:ptCount val="44"/>
                <c:pt idx="0">
                  <c:v>37</c:v>
                </c:pt>
                <c:pt idx="1">
                  <c:v>42</c:v>
                </c:pt>
                <c:pt idx="2">
                  <c:v>44</c:v>
                </c:pt>
                <c:pt idx="3">
                  <c:v>11</c:v>
                </c:pt>
                <c:pt idx="4">
                  <c:v>27</c:v>
                </c:pt>
                <c:pt idx="5">
                  <c:v>24</c:v>
                </c:pt>
                <c:pt idx="6">
                  <c:v>40</c:v>
                </c:pt>
                <c:pt idx="7">
                  <c:v>29</c:v>
                </c:pt>
                <c:pt idx="8">
                  <c:v>41</c:v>
                </c:pt>
                <c:pt idx="9">
                  <c:v>8</c:v>
                </c:pt>
                <c:pt idx="10">
                  <c:v>12</c:v>
                </c:pt>
                <c:pt idx="11">
                  <c:v>18</c:v>
                </c:pt>
                <c:pt idx="12">
                  <c:v>25</c:v>
                </c:pt>
                <c:pt idx="13">
                  <c:v>6</c:v>
                </c:pt>
                <c:pt idx="14">
                  <c:v>14</c:v>
                </c:pt>
                <c:pt idx="15">
                  <c:v>34</c:v>
                </c:pt>
                <c:pt idx="16">
                  <c:v>31</c:v>
                </c:pt>
                <c:pt idx="17">
                  <c:v>15</c:v>
                </c:pt>
                <c:pt idx="18">
                  <c:v>19</c:v>
                </c:pt>
                <c:pt idx="19">
                  <c:v>13</c:v>
                </c:pt>
                <c:pt idx="20">
                  <c:v>39</c:v>
                </c:pt>
                <c:pt idx="21">
                  <c:v>26</c:v>
                </c:pt>
                <c:pt idx="22">
                  <c:v>22</c:v>
                </c:pt>
                <c:pt idx="23">
                  <c:v>4</c:v>
                </c:pt>
                <c:pt idx="24">
                  <c:v>33</c:v>
                </c:pt>
                <c:pt idx="25">
                  <c:v>21</c:v>
                </c:pt>
                <c:pt idx="26">
                  <c:v>17</c:v>
                </c:pt>
                <c:pt idx="27">
                  <c:v>28</c:v>
                </c:pt>
                <c:pt idx="28">
                  <c:v>9</c:v>
                </c:pt>
                <c:pt idx="29">
                  <c:v>5</c:v>
                </c:pt>
                <c:pt idx="30">
                  <c:v>3</c:v>
                </c:pt>
                <c:pt idx="31">
                  <c:v>20</c:v>
                </c:pt>
                <c:pt idx="32">
                  <c:v>2</c:v>
                </c:pt>
                <c:pt idx="33">
                  <c:v>38</c:v>
                </c:pt>
                <c:pt idx="34">
                  <c:v>35</c:v>
                </c:pt>
                <c:pt idx="35">
                  <c:v>32</c:v>
                </c:pt>
                <c:pt idx="36">
                  <c:v>1</c:v>
                </c:pt>
                <c:pt idx="37">
                  <c:v>36</c:v>
                </c:pt>
                <c:pt idx="38">
                  <c:v>7</c:v>
                </c:pt>
                <c:pt idx="39">
                  <c:v>30</c:v>
                </c:pt>
                <c:pt idx="40">
                  <c:v>23</c:v>
                </c:pt>
                <c:pt idx="41">
                  <c:v>16</c:v>
                </c:pt>
                <c:pt idx="42">
                  <c:v>10</c:v>
                </c:pt>
                <c:pt idx="43">
                  <c:v>43</c:v>
                </c:pt>
              </c:numCache>
            </c:numRef>
          </c:cat>
          <c:val>
            <c:numRef>
              <c:f>hierro!$D$2:$D$45</c:f>
              <c:numCache>
                <c:formatCode>General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0.61</c:v>
                </c:pt>
                <c:pt idx="4">
                  <c:v>0.89</c:v>
                </c:pt>
                <c:pt idx="5">
                  <c:v>1.8</c:v>
                </c:pt>
                <c:pt idx="6">
                  <c:v>2.8</c:v>
                </c:pt>
                <c:pt idx="7">
                  <c:v>2.8</c:v>
                </c:pt>
                <c:pt idx="8">
                  <c:v>2.9</c:v>
                </c:pt>
                <c:pt idx="9">
                  <c:v>2.9</c:v>
                </c:pt>
                <c:pt idx="10">
                  <c:v>3.1</c:v>
                </c:pt>
                <c:pt idx="11">
                  <c:v>3.1</c:v>
                </c:pt>
                <c:pt idx="12">
                  <c:v>3.5</c:v>
                </c:pt>
                <c:pt idx="13">
                  <c:v>3.5</c:v>
                </c:pt>
                <c:pt idx="14">
                  <c:v>3.7</c:v>
                </c:pt>
                <c:pt idx="15">
                  <c:v>4</c:v>
                </c:pt>
                <c:pt idx="16">
                  <c:v>4.0999999999999996</c:v>
                </c:pt>
                <c:pt idx="17">
                  <c:v>4.3</c:v>
                </c:pt>
                <c:pt idx="18">
                  <c:v>4.3</c:v>
                </c:pt>
                <c:pt idx="19">
                  <c:v>4.5999999999999996</c:v>
                </c:pt>
                <c:pt idx="20">
                  <c:v>4.8</c:v>
                </c:pt>
                <c:pt idx="21">
                  <c:v>4.8</c:v>
                </c:pt>
                <c:pt idx="22">
                  <c:v>5</c:v>
                </c:pt>
                <c:pt idx="23">
                  <c:v>5.0999999999999996</c:v>
                </c:pt>
                <c:pt idx="24">
                  <c:v>5.2</c:v>
                </c:pt>
                <c:pt idx="25">
                  <c:v>5.3</c:v>
                </c:pt>
                <c:pt idx="26">
                  <c:v>5.6</c:v>
                </c:pt>
                <c:pt idx="27">
                  <c:v>6.1</c:v>
                </c:pt>
                <c:pt idx="28">
                  <c:v>6.1</c:v>
                </c:pt>
                <c:pt idx="29">
                  <c:v>6.2</c:v>
                </c:pt>
                <c:pt idx="30">
                  <c:v>6.6</c:v>
                </c:pt>
                <c:pt idx="31">
                  <c:v>6.7</c:v>
                </c:pt>
                <c:pt idx="32">
                  <c:v>8.1999999999999993</c:v>
                </c:pt>
                <c:pt idx="33">
                  <c:v>8.3000000000000007</c:v>
                </c:pt>
                <c:pt idx="34">
                  <c:v>8.4</c:v>
                </c:pt>
                <c:pt idx="35">
                  <c:v>9</c:v>
                </c:pt>
                <c:pt idx="36">
                  <c:v>9.6</c:v>
                </c:pt>
                <c:pt idx="37">
                  <c:v>9.6999999999999993</c:v>
                </c:pt>
                <c:pt idx="38">
                  <c:v>9.9</c:v>
                </c:pt>
                <c:pt idx="39">
                  <c:v>10.9</c:v>
                </c:pt>
                <c:pt idx="40">
                  <c:v>11.5</c:v>
                </c:pt>
                <c:pt idx="41">
                  <c:v>13.2</c:v>
                </c:pt>
                <c:pt idx="42">
                  <c:v>13.3</c:v>
                </c:pt>
                <c:pt idx="43">
                  <c:v>24.7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8A-4DAC-A0A2-CDA1698B5571}"/>
            </c:ext>
          </c:extLst>
        </c:ser>
        <c:ser>
          <c:idx val="1"/>
          <c:order val="1"/>
          <c:tx>
            <c:strRef>
              <c:f>hierro!$E$1</c:f>
              <c:strCache>
                <c:ptCount val="1"/>
                <c:pt idx="0">
                  <c:v>Despacho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hierro!$B$2:$B$45</c:f>
              <c:numCache>
                <c:formatCode>General</c:formatCode>
                <c:ptCount val="44"/>
                <c:pt idx="0">
                  <c:v>37</c:v>
                </c:pt>
                <c:pt idx="1">
                  <c:v>42</c:v>
                </c:pt>
                <c:pt idx="2">
                  <c:v>44</c:v>
                </c:pt>
                <c:pt idx="3">
                  <c:v>11</c:v>
                </c:pt>
                <c:pt idx="4">
                  <c:v>27</c:v>
                </c:pt>
                <c:pt idx="5">
                  <c:v>24</c:v>
                </c:pt>
                <c:pt idx="6">
                  <c:v>40</c:v>
                </c:pt>
                <c:pt idx="7">
                  <c:v>29</c:v>
                </c:pt>
                <c:pt idx="8">
                  <c:v>41</c:v>
                </c:pt>
                <c:pt idx="9">
                  <c:v>8</c:v>
                </c:pt>
                <c:pt idx="10">
                  <c:v>12</c:v>
                </c:pt>
                <c:pt idx="11">
                  <c:v>18</c:v>
                </c:pt>
                <c:pt idx="12">
                  <c:v>25</c:v>
                </c:pt>
                <c:pt idx="13">
                  <c:v>6</c:v>
                </c:pt>
                <c:pt idx="14">
                  <c:v>14</c:v>
                </c:pt>
                <c:pt idx="15">
                  <c:v>34</c:v>
                </c:pt>
                <c:pt idx="16">
                  <c:v>31</c:v>
                </c:pt>
                <c:pt idx="17">
                  <c:v>15</c:v>
                </c:pt>
                <c:pt idx="18">
                  <c:v>19</c:v>
                </c:pt>
                <c:pt idx="19">
                  <c:v>13</c:v>
                </c:pt>
                <c:pt idx="20">
                  <c:v>39</c:v>
                </c:pt>
                <c:pt idx="21">
                  <c:v>26</c:v>
                </c:pt>
                <c:pt idx="22">
                  <c:v>22</c:v>
                </c:pt>
                <c:pt idx="23">
                  <c:v>4</c:v>
                </c:pt>
                <c:pt idx="24">
                  <c:v>33</c:v>
                </c:pt>
                <c:pt idx="25">
                  <c:v>21</c:v>
                </c:pt>
                <c:pt idx="26">
                  <c:v>17</c:v>
                </c:pt>
                <c:pt idx="27">
                  <c:v>28</c:v>
                </c:pt>
                <c:pt idx="28">
                  <c:v>9</c:v>
                </c:pt>
                <c:pt idx="29">
                  <c:v>5</c:v>
                </c:pt>
                <c:pt idx="30">
                  <c:v>3</c:v>
                </c:pt>
                <c:pt idx="31">
                  <c:v>20</c:v>
                </c:pt>
                <c:pt idx="32">
                  <c:v>2</c:v>
                </c:pt>
                <c:pt idx="33">
                  <c:v>38</c:v>
                </c:pt>
                <c:pt idx="34">
                  <c:v>35</c:v>
                </c:pt>
                <c:pt idx="35">
                  <c:v>32</c:v>
                </c:pt>
                <c:pt idx="36">
                  <c:v>1</c:v>
                </c:pt>
                <c:pt idx="37">
                  <c:v>36</c:v>
                </c:pt>
                <c:pt idx="38">
                  <c:v>7</c:v>
                </c:pt>
                <c:pt idx="39">
                  <c:v>30</c:v>
                </c:pt>
                <c:pt idx="40">
                  <c:v>23</c:v>
                </c:pt>
                <c:pt idx="41">
                  <c:v>16</c:v>
                </c:pt>
                <c:pt idx="42">
                  <c:v>10</c:v>
                </c:pt>
                <c:pt idx="43">
                  <c:v>43</c:v>
                </c:pt>
              </c:numCache>
            </c:numRef>
          </c:cat>
          <c:val>
            <c:numRef>
              <c:f>hierro!$E$2:$E$45</c:f>
              <c:numCache>
                <c:formatCode>General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3.4</c:v>
                </c:pt>
                <c:pt idx="3">
                  <c:v>0.3</c:v>
                </c:pt>
                <c:pt idx="4">
                  <c:v>1.2</c:v>
                </c:pt>
                <c:pt idx="5">
                  <c:v>1.9</c:v>
                </c:pt>
                <c:pt idx="6">
                  <c:v>3.1</c:v>
                </c:pt>
                <c:pt idx="7">
                  <c:v>3.2</c:v>
                </c:pt>
                <c:pt idx="8">
                  <c:v>0</c:v>
                </c:pt>
                <c:pt idx="9">
                  <c:v>3.5</c:v>
                </c:pt>
                <c:pt idx="10">
                  <c:v>1.2</c:v>
                </c:pt>
                <c:pt idx="11">
                  <c:v>3.1</c:v>
                </c:pt>
                <c:pt idx="12">
                  <c:v>3.3</c:v>
                </c:pt>
                <c:pt idx="13">
                  <c:v>5.8</c:v>
                </c:pt>
                <c:pt idx="14">
                  <c:v>6</c:v>
                </c:pt>
                <c:pt idx="15">
                  <c:v>5.0999999999999996</c:v>
                </c:pt>
                <c:pt idx="16">
                  <c:v>5</c:v>
                </c:pt>
                <c:pt idx="17">
                  <c:v>1.9</c:v>
                </c:pt>
                <c:pt idx="18">
                  <c:v>5.6</c:v>
                </c:pt>
                <c:pt idx="19">
                  <c:v>4.9000000000000004</c:v>
                </c:pt>
                <c:pt idx="20">
                  <c:v>0</c:v>
                </c:pt>
                <c:pt idx="21">
                  <c:v>5.0999999999999996</c:v>
                </c:pt>
                <c:pt idx="22">
                  <c:v>5</c:v>
                </c:pt>
                <c:pt idx="23">
                  <c:v>6.4</c:v>
                </c:pt>
                <c:pt idx="24">
                  <c:v>2.1</c:v>
                </c:pt>
                <c:pt idx="25">
                  <c:v>6.5</c:v>
                </c:pt>
                <c:pt idx="26">
                  <c:v>5.3</c:v>
                </c:pt>
                <c:pt idx="27">
                  <c:v>4.2</c:v>
                </c:pt>
                <c:pt idx="28">
                  <c:v>6.8</c:v>
                </c:pt>
                <c:pt idx="29">
                  <c:v>5.7</c:v>
                </c:pt>
                <c:pt idx="30">
                  <c:v>7.1</c:v>
                </c:pt>
                <c:pt idx="31">
                  <c:v>5.9</c:v>
                </c:pt>
                <c:pt idx="32">
                  <c:v>4.3</c:v>
                </c:pt>
                <c:pt idx="33">
                  <c:v>22.3</c:v>
                </c:pt>
                <c:pt idx="34">
                  <c:v>8.3000000000000007</c:v>
                </c:pt>
                <c:pt idx="35">
                  <c:v>1.7</c:v>
                </c:pt>
                <c:pt idx="36">
                  <c:v>10.1</c:v>
                </c:pt>
                <c:pt idx="37">
                  <c:v>9.3000000000000007</c:v>
                </c:pt>
                <c:pt idx="38">
                  <c:v>7</c:v>
                </c:pt>
                <c:pt idx="39">
                  <c:v>5.4</c:v>
                </c:pt>
                <c:pt idx="40">
                  <c:v>5.0999999999999996</c:v>
                </c:pt>
                <c:pt idx="41">
                  <c:v>14.7</c:v>
                </c:pt>
                <c:pt idx="42">
                  <c:v>6.9</c:v>
                </c:pt>
                <c:pt idx="4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8A-4DAC-A0A2-CDA1698B5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155528"/>
        <c:axId val="386159000"/>
      </c:barChart>
      <c:catAx>
        <c:axId val="386155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Planta de beneficio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159000"/>
        <c:crosses val="autoZero"/>
        <c:auto val="1"/>
        <c:lblAlgn val="ctr"/>
        <c:lblOffset val="100"/>
        <c:noMultiLvlLbl val="0"/>
      </c:catAx>
      <c:valAx>
        <c:axId val="386159000"/>
        <c:scaling>
          <c:orientation val="minMax"/>
          <c:max val="2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Hierro [ppm]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155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558812046608393E-2"/>
          <c:y val="0.5525212559278293"/>
          <c:w val="0.24691572904495432"/>
          <c:h val="5.58039910656954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  <a:round/>
      <a:headEnd type="none" w="med" len="med"/>
      <a:tailEnd type="none" w="med" len="med"/>
    </a:ln>
    <a:effectLst/>
  </c:spPr>
  <c:txPr>
    <a:bodyPr/>
    <a:lstStyle/>
    <a:p>
      <a:pPr>
        <a:defRPr sz="12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FF3300"/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r>
              <a:rPr lang="en-US" sz="2000" b="0" err="1">
                <a:solidFill>
                  <a:srgbClr val="FF3300"/>
                </a:solidFill>
                <a:latin typeface="Arial Nova" panose="020B0504020202020204" pitchFamily="34" charset="0"/>
              </a:rPr>
              <a:t>Proceso</a:t>
            </a:r>
            <a:endParaRPr lang="en-US" sz="2000" b="0">
              <a:solidFill>
                <a:srgbClr val="FF3300"/>
              </a:solidFill>
              <a:latin typeface="Arial Nova" panose="020B0504020202020204" pitchFamily="34" charset="0"/>
            </a:endParaRPr>
          </a:p>
        </c:rich>
      </c:tx>
      <c:layout>
        <c:manualLayout>
          <c:xMode val="edge"/>
          <c:yMode val="edge"/>
          <c:x val="0.39615389712162702"/>
          <c:y val="0.10314958913291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FF3300"/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dPt>
            <c:idx val="0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35-48D8-91F2-CE3F98C37EC7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35-48D8-91F2-CE3F98C37EC7}"/>
              </c:ext>
            </c:extLst>
          </c:dPt>
          <c:dLbls>
            <c:dLbl>
              <c:idx val="0"/>
              <c:layout>
                <c:manualLayout>
                  <c:x val="-0.15034303047022538"/>
                  <c:y val="-6.73052593886299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35-48D8-91F2-CE3F98C37EC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35-48D8-91F2-CE3F98C37E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Cumple</c:v>
                </c:pt>
                <c:pt idx="1">
                  <c:v>No cumple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0.44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35-48D8-91F2-CE3F98C37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r>
              <a:rPr lang="en-US"/>
              <a:t>Despacho</a:t>
            </a:r>
          </a:p>
        </c:rich>
      </c:tx>
      <c:layout>
        <c:manualLayout>
          <c:xMode val="edge"/>
          <c:yMode val="edge"/>
          <c:x val="0.38085429599547999"/>
          <c:y val="0.10314958913291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29-4D1D-9A9A-0C24DC1CABD6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29-4D1D-9A9A-0C24DC1CABD6}"/>
              </c:ext>
            </c:extLst>
          </c:dPt>
          <c:dLbls>
            <c:dLbl>
              <c:idx val="0"/>
              <c:layout>
                <c:manualLayout>
                  <c:x val="-0.1446094815662585"/>
                  <c:y val="9.8163436001073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29-4D1D-9A9A-0C24DC1CABD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29-4D1D-9A9A-0C24DC1CAB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Cumple</c:v>
                </c:pt>
                <c:pt idx="1">
                  <c:v>No cumple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0.34</c:v>
                </c:pt>
                <c:pt idx="1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29-4D1D-9A9A-0C24DC1CAB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 Nova" panose="020B0504020202020204" pitchFamily="34" charset="0"/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b="1"/>
              <a:t>Concentración</a:t>
            </a:r>
            <a:r>
              <a:rPr lang="es-ES" b="1" baseline="0"/>
              <a:t> de Hierro en el Aceite Residual o POME </a:t>
            </a:r>
            <a:r>
              <a:rPr lang="es-ES" b="1" baseline="0" err="1"/>
              <a:t>Oil</a:t>
            </a:r>
            <a:endParaRPr lang="es-CO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'[Seguimiento Muestras Proyecto Calidad.xlsx]Hoja5'!$L$10</c:f>
              <c:strCache>
                <c:ptCount val="1"/>
                <c:pt idx="0">
                  <c:v>Promedio Hierro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'[Seguimiento Muestras Proyecto Calidad.xlsx]Hoja5'!$G$11:$G$13</c:f>
              <c:strCache>
                <c:ptCount val="3"/>
                <c:pt idx="0">
                  <c:v>B</c:v>
                </c:pt>
                <c:pt idx="1">
                  <c:v>A</c:v>
                </c:pt>
                <c:pt idx="2">
                  <c:v>L</c:v>
                </c:pt>
              </c:strCache>
            </c:strRef>
          </c:cat>
          <c:val>
            <c:numRef>
              <c:f>'[Seguimiento Muestras Proyecto Calidad.xlsx]Hoja5'!$L$11:$L$13</c:f>
              <c:numCache>
                <c:formatCode>General</c:formatCode>
                <c:ptCount val="3"/>
                <c:pt idx="0">
                  <c:v>103</c:v>
                </c:pt>
                <c:pt idx="1">
                  <c:v>3</c:v>
                </c:pt>
                <c:pt idx="2">
                  <c:v>25.2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7F-4360-924B-A4B47C6AE1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166639471"/>
        <c:axId val="897232063"/>
      </c:barChart>
      <c:lineChart>
        <c:grouping val="standard"/>
        <c:varyColors val="0"/>
        <c:ser>
          <c:idx val="1"/>
          <c:order val="1"/>
          <c:tx>
            <c:strRef>
              <c:f>'[Seguimiento Muestras Proyecto Calidad.xlsx]Hoja5'!$M$10</c:f>
              <c:strCache>
                <c:ptCount val="1"/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'[Seguimiento Muestras Proyecto Calidad.xlsx]Hoja5'!$G$11:$G$13</c:f>
              <c:strCache>
                <c:ptCount val="3"/>
                <c:pt idx="0">
                  <c:v>B</c:v>
                </c:pt>
                <c:pt idx="1">
                  <c:v>A</c:v>
                </c:pt>
                <c:pt idx="2">
                  <c:v>L</c:v>
                </c:pt>
              </c:strCache>
            </c:strRef>
          </c:cat>
          <c:val>
            <c:numRef>
              <c:f>'[Seguimiento Muestras Proyecto Calidad.xlsx]Hoja5'!$M$11:$M$13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7F-4360-924B-A4B47C6AE1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66639471"/>
        <c:axId val="897232063"/>
      </c:lineChart>
      <c:catAx>
        <c:axId val="11666394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b="1"/>
                  <a:t>Plantas</a:t>
                </a:r>
                <a:r>
                  <a:rPr lang="es-CO" b="1" baseline="0"/>
                  <a:t> de Beneficio</a:t>
                </a:r>
                <a:endParaRPr lang="es-CO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232063"/>
        <c:crosses val="autoZero"/>
        <c:auto val="1"/>
        <c:lblAlgn val="ctr"/>
        <c:lblOffset val="100"/>
        <c:noMultiLvlLbl val="0"/>
      </c:catAx>
      <c:valAx>
        <c:axId val="897232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Hierro (mg/Kg)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6639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300"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/>
              <a:t>Aceite</a:t>
            </a:r>
            <a:r>
              <a:rPr lang="es-CO" sz="1800" b="1" baseline="0"/>
              <a:t> de palma crudo</a:t>
            </a:r>
            <a:endParaRPr lang="es-CO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graficas!$C$47</c:f>
              <c:strCache>
                <c:ptCount val="1"/>
                <c:pt idx="0">
                  <c:v>R1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graficas!$D$45:$H$46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graficas!$D$47:$H$47</c:f>
              <c:numCache>
                <c:formatCode>General</c:formatCode>
                <c:ptCount val="5"/>
                <c:pt idx="0">
                  <c:v>3.31</c:v>
                </c:pt>
                <c:pt idx="1">
                  <c:v>3.27</c:v>
                </c:pt>
                <c:pt idx="2">
                  <c:v>1.87</c:v>
                </c:pt>
                <c:pt idx="3">
                  <c:v>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46-42DA-AE94-4C7FE536703F}"/>
            </c:ext>
          </c:extLst>
        </c:ser>
        <c:ser>
          <c:idx val="1"/>
          <c:order val="1"/>
          <c:tx>
            <c:strRef>
              <c:f>graficas!$C$48</c:f>
              <c:strCache>
                <c:ptCount val="1"/>
                <c:pt idx="0">
                  <c:v>R2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graficas!$D$45:$H$46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graficas!$D$48:$H$48</c:f>
              <c:numCache>
                <c:formatCode>General</c:formatCode>
                <c:ptCount val="5"/>
                <c:pt idx="0">
                  <c:v>2.2400000000000002</c:v>
                </c:pt>
                <c:pt idx="1">
                  <c:v>2.2200000000000002</c:v>
                </c:pt>
                <c:pt idx="2">
                  <c:v>2.2200000000000002</c:v>
                </c:pt>
                <c:pt idx="3">
                  <c:v>2.25</c:v>
                </c:pt>
                <c:pt idx="4">
                  <c:v>1.68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46-42DA-AE94-4C7FE536703F}"/>
            </c:ext>
          </c:extLst>
        </c:ser>
        <c:ser>
          <c:idx val="2"/>
          <c:order val="2"/>
          <c:tx>
            <c:strRef>
              <c:f>graficas!$C$49</c:f>
              <c:strCache>
                <c:ptCount val="1"/>
                <c:pt idx="0">
                  <c:v>R3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graficas!$D$45:$H$46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graficas!$D$49:$H$49</c:f>
              <c:numCache>
                <c:formatCode>General</c:formatCode>
                <c:ptCount val="5"/>
                <c:pt idx="0">
                  <c:v>7.31</c:v>
                </c:pt>
                <c:pt idx="1">
                  <c:v>7.81</c:v>
                </c:pt>
                <c:pt idx="2">
                  <c:v>5.76</c:v>
                </c:pt>
                <c:pt idx="3">
                  <c:v>4.57</c:v>
                </c:pt>
                <c:pt idx="4">
                  <c:v>6.85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46-42DA-AE94-4C7FE536703F}"/>
            </c:ext>
          </c:extLst>
        </c:ser>
        <c:ser>
          <c:idx val="3"/>
          <c:order val="3"/>
          <c:tx>
            <c:strRef>
              <c:f>graficas!$C$50</c:f>
              <c:strCache>
                <c:ptCount val="1"/>
                <c:pt idx="0">
                  <c:v>R4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graficas!$D$45:$H$46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graficas!$D$50:$H$50</c:f>
              <c:numCache>
                <c:formatCode>General</c:formatCode>
                <c:ptCount val="5"/>
                <c:pt idx="0">
                  <c:v>2.79</c:v>
                </c:pt>
                <c:pt idx="1">
                  <c:v>2.86</c:v>
                </c:pt>
                <c:pt idx="2">
                  <c:v>2.6</c:v>
                </c:pt>
                <c:pt idx="3">
                  <c:v>2.76</c:v>
                </c:pt>
                <c:pt idx="4">
                  <c:v>5.59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46-42DA-AE94-4C7FE536703F}"/>
            </c:ext>
          </c:extLst>
        </c:ser>
        <c:ser>
          <c:idx val="4"/>
          <c:order val="4"/>
          <c:tx>
            <c:strRef>
              <c:f>graficas!$C$51</c:f>
              <c:strCache>
                <c:ptCount val="1"/>
                <c:pt idx="0">
                  <c:v>R5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graficas!$D$45:$H$46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graficas!$D$51:$H$51</c:f>
              <c:numCache>
                <c:formatCode>General</c:formatCode>
                <c:ptCount val="5"/>
                <c:pt idx="0">
                  <c:v>3.24</c:v>
                </c:pt>
                <c:pt idx="1">
                  <c:v>2.25</c:v>
                </c:pt>
                <c:pt idx="2">
                  <c:v>2.31</c:v>
                </c:pt>
                <c:pt idx="3">
                  <c:v>2.87</c:v>
                </c:pt>
                <c:pt idx="4">
                  <c:v>2.3199999999999998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46-42DA-AE94-4C7FE53670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2483672"/>
        <c:axId val="662482360"/>
      </c:barChart>
      <c:catAx>
        <c:axId val="662483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500" b="1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482360"/>
        <c:crosses val="autoZero"/>
        <c:auto val="1"/>
        <c:lblAlgn val="ctr"/>
        <c:lblOffset val="100"/>
        <c:noMultiLvlLbl val="0"/>
      </c:catAx>
      <c:valAx>
        <c:axId val="662482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500" b="1"/>
                  <a:t>AGL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48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u="none" strike="noStrike" baseline="0">
                <a:effectLst/>
              </a:rPr>
              <a:t>Aceite de palma crudo</a:t>
            </a:r>
            <a:endParaRPr lang="es-CO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graficas!$C$59</c:f>
              <c:strCache>
                <c:ptCount val="1"/>
                <c:pt idx="0">
                  <c:v>R1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graficas!$D$57:$H$58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graficas!$D$59:$H$59</c:f>
              <c:numCache>
                <c:formatCode>General</c:formatCode>
                <c:ptCount val="5"/>
                <c:pt idx="0">
                  <c:v>2.4300000000000002</c:v>
                </c:pt>
                <c:pt idx="1">
                  <c:v>2.5099999999999998</c:v>
                </c:pt>
                <c:pt idx="2">
                  <c:v>3.55</c:v>
                </c:pt>
                <c:pt idx="3">
                  <c:v>2.69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F1-4F08-B2E4-888F3EB75DB9}"/>
            </c:ext>
          </c:extLst>
        </c:ser>
        <c:ser>
          <c:idx val="1"/>
          <c:order val="1"/>
          <c:tx>
            <c:strRef>
              <c:f>graficas!$C$60</c:f>
              <c:strCache>
                <c:ptCount val="1"/>
                <c:pt idx="0">
                  <c:v>R2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graficas!$D$57:$H$58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graficas!$D$60:$H$60</c:f>
              <c:numCache>
                <c:formatCode>General</c:formatCode>
                <c:ptCount val="5"/>
                <c:pt idx="0">
                  <c:v>3.17</c:v>
                </c:pt>
                <c:pt idx="1">
                  <c:v>3.2</c:v>
                </c:pt>
                <c:pt idx="2">
                  <c:v>3.36</c:v>
                </c:pt>
                <c:pt idx="3">
                  <c:v>3.33</c:v>
                </c:pt>
                <c:pt idx="4">
                  <c:v>2.97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F1-4F08-B2E4-888F3EB75DB9}"/>
            </c:ext>
          </c:extLst>
        </c:ser>
        <c:ser>
          <c:idx val="2"/>
          <c:order val="2"/>
          <c:tx>
            <c:strRef>
              <c:f>graficas!$C$61</c:f>
              <c:strCache>
                <c:ptCount val="1"/>
                <c:pt idx="0">
                  <c:v>R3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graficas!$D$57:$H$58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graficas!$D$61:$H$61</c:f>
              <c:numCache>
                <c:formatCode>General</c:formatCode>
                <c:ptCount val="5"/>
                <c:pt idx="0">
                  <c:v>2.0099999999999998</c:v>
                </c:pt>
                <c:pt idx="1">
                  <c:v>1.96</c:v>
                </c:pt>
                <c:pt idx="2">
                  <c:v>2.17</c:v>
                </c:pt>
                <c:pt idx="3">
                  <c:v>2.37</c:v>
                </c:pt>
                <c:pt idx="4">
                  <c:v>2.1800000000000002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F1-4F08-B2E4-888F3EB75DB9}"/>
            </c:ext>
          </c:extLst>
        </c:ser>
        <c:ser>
          <c:idx val="3"/>
          <c:order val="3"/>
          <c:tx>
            <c:strRef>
              <c:f>graficas!$C$62</c:f>
              <c:strCache>
                <c:ptCount val="1"/>
                <c:pt idx="0">
                  <c:v>R4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graficas!$D$57:$H$58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graficas!$D$62:$H$62</c:f>
              <c:numCache>
                <c:formatCode>General</c:formatCode>
                <c:ptCount val="5"/>
                <c:pt idx="0">
                  <c:v>3.7</c:v>
                </c:pt>
                <c:pt idx="1">
                  <c:v>3.86</c:v>
                </c:pt>
                <c:pt idx="2">
                  <c:v>3.84</c:v>
                </c:pt>
                <c:pt idx="3">
                  <c:v>3.73</c:v>
                </c:pt>
                <c:pt idx="4">
                  <c:v>2.74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F1-4F08-B2E4-888F3EB75DB9}"/>
            </c:ext>
          </c:extLst>
        </c:ser>
        <c:ser>
          <c:idx val="4"/>
          <c:order val="4"/>
          <c:tx>
            <c:strRef>
              <c:f>graficas!$C$63</c:f>
              <c:strCache>
                <c:ptCount val="1"/>
                <c:pt idx="0">
                  <c:v>R5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graficas!$D$57:$H$58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graficas!$D$63:$H$63</c:f>
              <c:numCache>
                <c:formatCode>General</c:formatCode>
                <c:ptCount val="5"/>
                <c:pt idx="0">
                  <c:v>3.09</c:v>
                </c:pt>
                <c:pt idx="1">
                  <c:v>3.46</c:v>
                </c:pt>
                <c:pt idx="2">
                  <c:v>3.17</c:v>
                </c:pt>
                <c:pt idx="3">
                  <c:v>3.22</c:v>
                </c:pt>
                <c:pt idx="4">
                  <c:v>3.18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F1-4F08-B2E4-888F3EB75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4853568"/>
        <c:axId val="614854224"/>
      </c:barChart>
      <c:catAx>
        <c:axId val="614853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500" b="1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854224"/>
        <c:crosses val="autoZero"/>
        <c:auto val="1"/>
        <c:lblAlgn val="ctr"/>
        <c:lblOffset val="100"/>
        <c:noMultiLvlLbl val="0"/>
      </c:catAx>
      <c:valAx>
        <c:axId val="61485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500" b="1"/>
                  <a:t>DOBI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853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u="none" strike="noStrike" baseline="0">
                <a:effectLst/>
              </a:rPr>
              <a:t>Aceite de palma crudo</a:t>
            </a:r>
            <a:endParaRPr lang="es-CO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graficas!$C$69</c:f>
              <c:strCache>
                <c:ptCount val="1"/>
                <c:pt idx="0">
                  <c:v>R1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graficas!$D$67:$H$68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graficas!$D$69:$H$69</c:f>
              <c:numCache>
                <c:formatCode>General</c:formatCode>
                <c:ptCount val="5"/>
                <c:pt idx="0">
                  <c:v>2.09</c:v>
                </c:pt>
                <c:pt idx="1">
                  <c:v>2</c:v>
                </c:pt>
                <c:pt idx="2">
                  <c:v>0.1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D1-4378-BB28-D85C5F134F22}"/>
            </c:ext>
          </c:extLst>
        </c:ser>
        <c:ser>
          <c:idx val="1"/>
          <c:order val="1"/>
          <c:tx>
            <c:strRef>
              <c:f>graficas!$C$70</c:f>
              <c:strCache>
                <c:ptCount val="1"/>
                <c:pt idx="0">
                  <c:v>R2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graficas!$D$67:$H$68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graficas!$D$70:$H$70</c:f>
              <c:numCache>
                <c:formatCode>General</c:formatCode>
                <c:ptCount val="5"/>
                <c:pt idx="0">
                  <c:v>8.4</c:v>
                </c:pt>
                <c:pt idx="1">
                  <c:v>5.9</c:v>
                </c:pt>
                <c:pt idx="2">
                  <c:v>7.7</c:v>
                </c:pt>
                <c:pt idx="3">
                  <c:v>6.3</c:v>
                </c:pt>
                <c:pt idx="4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D1-4378-BB28-D85C5F134F22}"/>
            </c:ext>
          </c:extLst>
        </c:ser>
        <c:ser>
          <c:idx val="2"/>
          <c:order val="2"/>
          <c:tx>
            <c:strRef>
              <c:f>graficas!$C$71</c:f>
              <c:strCache>
                <c:ptCount val="1"/>
                <c:pt idx="0">
                  <c:v>R3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graficas!$D$67:$H$68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graficas!$D$71:$H$71</c:f>
              <c:numCache>
                <c:formatCode>General</c:formatCode>
                <c:ptCount val="5"/>
                <c:pt idx="0">
                  <c:v>30.7</c:v>
                </c:pt>
                <c:pt idx="1">
                  <c:v>24.3</c:v>
                </c:pt>
                <c:pt idx="2">
                  <c:v>22.9</c:v>
                </c:pt>
                <c:pt idx="3">
                  <c:v>21.3</c:v>
                </c:pt>
                <c:pt idx="4">
                  <c:v>24.2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D1-4378-BB28-D85C5F134F22}"/>
            </c:ext>
          </c:extLst>
        </c:ser>
        <c:ser>
          <c:idx val="3"/>
          <c:order val="3"/>
          <c:tx>
            <c:strRef>
              <c:f>graficas!$C$72</c:f>
              <c:strCache>
                <c:ptCount val="1"/>
                <c:pt idx="0">
                  <c:v>R4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graficas!$D$67:$H$68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graficas!$D$72:$H$72</c:f>
              <c:numCache>
                <c:formatCode>General</c:formatCode>
                <c:ptCount val="5"/>
                <c:pt idx="0">
                  <c:v>2.4</c:v>
                </c:pt>
                <c:pt idx="1">
                  <c:v>0.91</c:v>
                </c:pt>
                <c:pt idx="2">
                  <c:v>2.1</c:v>
                </c:pt>
                <c:pt idx="3">
                  <c:v>1.7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D1-4378-BB28-D85C5F134F22}"/>
            </c:ext>
          </c:extLst>
        </c:ser>
        <c:ser>
          <c:idx val="4"/>
          <c:order val="4"/>
          <c:tx>
            <c:strRef>
              <c:f>graficas!$C$73</c:f>
              <c:strCache>
                <c:ptCount val="1"/>
                <c:pt idx="0">
                  <c:v>R5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graficas!$D$67:$H$68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graficas!$D$73:$H$73</c:f>
              <c:numCache>
                <c:formatCode>General</c:formatCode>
                <c:ptCount val="5"/>
                <c:pt idx="0">
                  <c:v>2</c:v>
                </c:pt>
                <c:pt idx="1">
                  <c:v>1.4</c:v>
                </c:pt>
                <c:pt idx="2">
                  <c:v>2.5</c:v>
                </c:pt>
                <c:pt idx="3">
                  <c:v>3</c:v>
                </c:pt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D1-4378-BB28-D85C5F134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5826928"/>
        <c:axId val="765825288"/>
      </c:barChart>
      <c:catAx>
        <c:axId val="765826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500" b="1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825288"/>
        <c:crosses val="autoZero"/>
        <c:auto val="1"/>
        <c:lblAlgn val="ctr"/>
        <c:lblOffset val="100"/>
        <c:noMultiLvlLbl val="0"/>
      </c:catAx>
      <c:valAx>
        <c:axId val="765825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500" b="1"/>
                  <a:t>Fe</a:t>
                </a:r>
                <a:r>
                  <a:rPr lang="es-CO" sz="1500" b="1" baseline="0"/>
                  <a:t> (mg/kg)</a:t>
                </a:r>
                <a:endParaRPr lang="es-CO" sz="15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82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u="none" strike="noStrike" baseline="0">
                <a:effectLst/>
              </a:rPr>
              <a:t>Aceite de palma crudo</a:t>
            </a:r>
            <a:endParaRPr lang="es-CO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graficas!$C$86</c:f>
              <c:strCache>
                <c:ptCount val="1"/>
                <c:pt idx="0">
                  <c:v>R1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graficas!$D$84:$H$85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graficas!$D$86:$H$86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E2-4D9B-B484-7A5FE3E53A0A}"/>
            </c:ext>
          </c:extLst>
        </c:ser>
        <c:ser>
          <c:idx val="1"/>
          <c:order val="1"/>
          <c:tx>
            <c:strRef>
              <c:f>graficas!$C$87</c:f>
              <c:strCache>
                <c:ptCount val="1"/>
                <c:pt idx="0">
                  <c:v>R2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graficas!$D$84:$H$85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graficas!$D$87:$H$87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E2-4D9B-B484-7A5FE3E53A0A}"/>
            </c:ext>
          </c:extLst>
        </c:ser>
        <c:ser>
          <c:idx val="2"/>
          <c:order val="2"/>
          <c:tx>
            <c:strRef>
              <c:f>graficas!$C$88</c:f>
              <c:strCache>
                <c:ptCount val="1"/>
                <c:pt idx="0">
                  <c:v>R3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graficas!$D$84:$H$85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graficas!$D$88:$H$88</c:f>
              <c:numCache>
                <c:formatCode>General</c:formatCode>
                <c:ptCount val="5"/>
                <c:pt idx="0">
                  <c:v>0.12</c:v>
                </c:pt>
                <c:pt idx="1">
                  <c:v>0.14000000000000001</c:v>
                </c:pt>
                <c:pt idx="2">
                  <c:v>0.15</c:v>
                </c:pt>
                <c:pt idx="3">
                  <c:v>0.17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E2-4D9B-B484-7A5FE3E53A0A}"/>
            </c:ext>
          </c:extLst>
        </c:ser>
        <c:ser>
          <c:idx val="3"/>
          <c:order val="3"/>
          <c:tx>
            <c:strRef>
              <c:f>graficas!$C$89</c:f>
              <c:strCache>
                <c:ptCount val="1"/>
                <c:pt idx="0">
                  <c:v>R4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graficas!$D$84:$H$85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graficas!$D$89:$H$89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E2-4D9B-B484-7A5FE3E53A0A}"/>
            </c:ext>
          </c:extLst>
        </c:ser>
        <c:ser>
          <c:idx val="4"/>
          <c:order val="4"/>
          <c:tx>
            <c:strRef>
              <c:f>graficas!$C$90</c:f>
              <c:strCache>
                <c:ptCount val="1"/>
                <c:pt idx="0">
                  <c:v>R5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graficas!$D$84:$H$85</c:f>
              <c:strCache>
                <c:ptCount val="5"/>
                <c:pt idx="0">
                  <c:v>T 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</c:strCache>
            </c:strRef>
          </c:cat>
          <c:val>
            <c:numRef>
              <c:f>graficas!$D$90:$H$90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E2-4D9B-B484-7A5FE3E53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1009336"/>
        <c:axId val="811009664"/>
      </c:barChart>
      <c:catAx>
        <c:axId val="811009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500" b="1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009664"/>
        <c:crosses val="autoZero"/>
        <c:auto val="1"/>
        <c:lblAlgn val="ctr"/>
        <c:lblOffset val="100"/>
        <c:noMultiLvlLbl val="0"/>
      </c:catAx>
      <c:valAx>
        <c:axId val="811009664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500" b="1"/>
                  <a:t>Cu</a:t>
                </a:r>
                <a:r>
                  <a:rPr lang="es-CO" sz="1500" b="1" baseline="0"/>
                  <a:t> (mg/kg)</a:t>
                </a:r>
                <a:endParaRPr lang="es-CO" sz="15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009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72222222222224"/>
          <c:y val="4.8611111111111112E-2"/>
          <c:w val="0.46388888888888891"/>
          <c:h val="0.77314814814814814"/>
        </c:manualLayout>
      </c:layout>
      <c:pieChart>
        <c:varyColors val="1"/>
        <c:ser>
          <c:idx val="0"/>
          <c:order val="0"/>
          <c:tx>
            <c:strRef>
              <c:f>Hoja1!$C$5</c:f>
              <c:strCache>
                <c:ptCount val="1"/>
                <c:pt idx="0">
                  <c:v>MM Ton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60-452D-90A0-6FD2157269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60-452D-90A0-6FD21572693E}"/>
              </c:ext>
            </c:extLst>
          </c:dPt>
          <c:dPt>
            <c:idx val="2"/>
            <c:bubble3D val="0"/>
            <c:explosion val="16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60-452D-90A0-6FD21572693E}"/>
              </c:ext>
            </c:extLst>
          </c:dPt>
          <c:dPt>
            <c:idx val="3"/>
            <c:bubble3D val="0"/>
            <c:spPr>
              <a:solidFill>
                <a:srgbClr val="ED890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E60-452D-90A0-6FD2157269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E60-452D-90A0-6FD2157269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E60-452D-90A0-6FD21572693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E60-452D-90A0-6FD21572693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E60-452D-90A0-6FD21572693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E60-452D-90A0-6FD21572693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E60-452D-90A0-6FD21572693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E60-452D-90A0-6FD21572693E}"/>
              </c:ext>
            </c:extLst>
          </c:dPt>
          <c:dLbls>
            <c:dLbl>
              <c:idx val="0"/>
              <c:layout>
                <c:manualLayout>
                  <c:x val="1.7146755361365361E-2"/>
                  <c:y val="1.040943338816838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60-452D-90A0-6FD21572693E}"/>
                </c:ext>
              </c:extLst>
            </c:dLbl>
            <c:dLbl>
              <c:idx val="1"/>
              <c:layout>
                <c:manualLayout>
                  <c:x val="3.9274405360956331E-3"/>
                  <c:y val="-1.991470471139588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60-452D-90A0-6FD21572693E}"/>
                </c:ext>
              </c:extLst>
            </c:dLbl>
            <c:dLbl>
              <c:idx val="2"/>
              <c:layout>
                <c:manualLayout>
                  <c:x val="1.1539151356080491E-2"/>
                  <c:y val="-1.22914843977836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60-452D-90A0-6FD21572693E}"/>
                </c:ext>
              </c:extLst>
            </c:dLbl>
            <c:dLbl>
              <c:idx val="10"/>
              <c:layout>
                <c:manualLayout>
                  <c:x val="3.3730314960629666E-3"/>
                  <c:y val="1.409995625546806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E60-452D-90A0-6FD2157269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Hoja1!$B$6:$B$16</c:f>
              <c:strCache>
                <c:ptCount val="11"/>
                <c:pt idx="0">
                  <c:v>India</c:v>
                </c:pt>
                <c:pt idx="1">
                  <c:v>China</c:v>
                </c:pt>
                <c:pt idx="2">
                  <c:v>Unión Europea</c:v>
                </c:pt>
                <c:pt idx="3">
                  <c:v>Pakistan</c:v>
                </c:pt>
                <c:pt idx="4">
                  <c:v>Estados Unidos</c:v>
                </c:pt>
                <c:pt idx="5">
                  <c:v>Bangladesh</c:v>
                </c:pt>
                <c:pt idx="6">
                  <c:v>Egipto</c:v>
                </c:pt>
                <c:pt idx="7">
                  <c:v>Filipinas</c:v>
                </c:pt>
                <c:pt idx="8">
                  <c:v>Kenia</c:v>
                </c:pt>
                <c:pt idx="9">
                  <c:v>Vietnam</c:v>
                </c:pt>
                <c:pt idx="10">
                  <c:v>Otros</c:v>
                </c:pt>
              </c:strCache>
            </c:strRef>
          </c:cat>
          <c:val>
            <c:numRef>
              <c:f>Hoja1!$C$6:$C$16</c:f>
              <c:numCache>
                <c:formatCode>0.0</c:formatCode>
                <c:ptCount val="11"/>
                <c:pt idx="0">
                  <c:v>9.9499999999999993</c:v>
                </c:pt>
                <c:pt idx="1">
                  <c:v>6.3</c:v>
                </c:pt>
                <c:pt idx="2">
                  <c:v>5.05</c:v>
                </c:pt>
                <c:pt idx="3">
                  <c:v>3.7</c:v>
                </c:pt>
                <c:pt idx="4">
                  <c:v>1.825</c:v>
                </c:pt>
                <c:pt idx="5">
                  <c:v>1.61</c:v>
                </c:pt>
                <c:pt idx="6">
                  <c:v>1.1499999999999999</c:v>
                </c:pt>
                <c:pt idx="7">
                  <c:v>1.1499999999999999</c:v>
                </c:pt>
                <c:pt idx="8">
                  <c:v>1</c:v>
                </c:pt>
                <c:pt idx="9">
                  <c:v>1</c:v>
                </c:pt>
                <c:pt idx="10">
                  <c:v>15.192999999999998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E60-452D-90A0-6FD2157269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/>
              <a:t>Aceite</a:t>
            </a:r>
            <a:r>
              <a:rPr lang="es-CO" sz="1800" b="1" baseline="0"/>
              <a:t> de palma refinado</a:t>
            </a:r>
            <a:endParaRPr lang="es-CO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Hoja3!$A$112</c:f>
              <c:strCache>
                <c:ptCount val="1"/>
                <c:pt idx="0">
                  <c:v>R1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Hoja3!$B$111:$F$111</c:f>
              <c:strCache>
                <c:ptCount val="5"/>
                <c:pt idx="0">
                  <c:v>T 1</c:v>
                </c:pt>
                <c:pt idx="1">
                  <c:v>T 2</c:v>
                </c:pt>
                <c:pt idx="2">
                  <c:v>T 3</c:v>
                </c:pt>
                <c:pt idx="3">
                  <c:v>T 4</c:v>
                </c:pt>
                <c:pt idx="4">
                  <c:v>T 5</c:v>
                </c:pt>
              </c:strCache>
            </c:strRef>
          </c:cat>
          <c:val>
            <c:numRef>
              <c:f>Hoja3!$B$112:$F$112</c:f>
              <c:numCache>
                <c:formatCode>General</c:formatCode>
                <c:ptCount val="5"/>
                <c:pt idx="0">
                  <c:v>0.4</c:v>
                </c:pt>
                <c:pt idx="1">
                  <c:v>0.32</c:v>
                </c:pt>
                <c:pt idx="2">
                  <c:v>0.45</c:v>
                </c:pt>
                <c:pt idx="3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2-4B20-83E3-B8041641C053}"/>
            </c:ext>
          </c:extLst>
        </c:ser>
        <c:ser>
          <c:idx val="1"/>
          <c:order val="1"/>
          <c:tx>
            <c:strRef>
              <c:f>Hoja3!$A$113</c:f>
              <c:strCache>
                <c:ptCount val="1"/>
                <c:pt idx="0">
                  <c:v>R2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Hoja3!$B$111:$F$111</c:f>
              <c:strCache>
                <c:ptCount val="5"/>
                <c:pt idx="0">
                  <c:v>T 1</c:v>
                </c:pt>
                <c:pt idx="1">
                  <c:v>T 2</c:v>
                </c:pt>
                <c:pt idx="2">
                  <c:v>T 3</c:v>
                </c:pt>
                <c:pt idx="3">
                  <c:v>T 4</c:v>
                </c:pt>
                <c:pt idx="4">
                  <c:v>T 5</c:v>
                </c:pt>
              </c:strCache>
            </c:strRef>
          </c:cat>
          <c:val>
            <c:numRef>
              <c:f>Hoja3!$B$113:$F$113</c:f>
              <c:numCache>
                <c:formatCode>General</c:formatCode>
                <c:ptCount val="5"/>
                <c:pt idx="0">
                  <c:v>0.57999999999999996</c:v>
                </c:pt>
                <c:pt idx="1">
                  <c:v>0.53</c:v>
                </c:pt>
                <c:pt idx="2">
                  <c:v>0.46</c:v>
                </c:pt>
                <c:pt idx="3">
                  <c:v>0.61</c:v>
                </c:pt>
                <c:pt idx="4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72-4B20-83E3-B8041641C053}"/>
            </c:ext>
          </c:extLst>
        </c:ser>
        <c:ser>
          <c:idx val="2"/>
          <c:order val="2"/>
          <c:tx>
            <c:strRef>
              <c:f>Hoja3!$A$114</c:f>
              <c:strCache>
                <c:ptCount val="1"/>
                <c:pt idx="0">
                  <c:v>R3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Hoja3!$B$111:$F$111</c:f>
              <c:strCache>
                <c:ptCount val="5"/>
                <c:pt idx="0">
                  <c:v>T 1</c:v>
                </c:pt>
                <c:pt idx="1">
                  <c:v>T 2</c:v>
                </c:pt>
                <c:pt idx="2">
                  <c:v>T 3</c:v>
                </c:pt>
                <c:pt idx="3">
                  <c:v>T 4</c:v>
                </c:pt>
                <c:pt idx="4">
                  <c:v>T 5</c:v>
                </c:pt>
              </c:strCache>
            </c:strRef>
          </c:cat>
          <c:val>
            <c:numRef>
              <c:f>Hoja3!$B$114:$F$114</c:f>
              <c:numCache>
                <c:formatCode>General</c:formatCode>
                <c:ptCount val="5"/>
                <c:pt idx="0">
                  <c:v>7.68</c:v>
                </c:pt>
                <c:pt idx="1">
                  <c:v>9.7799999999999994</c:v>
                </c:pt>
                <c:pt idx="2">
                  <c:v>19.760000000000002</c:v>
                </c:pt>
                <c:pt idx="3">
                  <c:v>13.73</c:v>
                </c:pt>
                <c:pt idx="4">
                  <c:v>10.08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72-4B20-83E3-B8041641C053}"/>
            </c:ext>
          </c:extLst>
        </c:ser>
        <c:ser>
          <c:idx val="3"/>
          <c:order val="3"/>
          <c:tx>
            <c:strRef>
              <c:f>Hoja3!$A$115</c:f>
              <c:strCache>
                <c:ptCount val="1"/>
                <c:pt idx="0">
                  <c:v>R5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Hoja3!$B$111:$F$111</c:f>
              <c:strCache>
                <c:ptCount val="5"/>
                <c:pt idx="0">
                  <c:v>T 1</c:v>
                </c:pt>
                <c:pt idx="1">
                  <c:v>T 2</c:v>
                </c:pt>
                <c:pt idx="2">
                  <c:v>T 3</c:v>
                </c:pt>
                <c:pt idx="3">
                  <c:v>T 4</c:v>
                </c:pt>
                <c:pt idx="4">
                  <c:v>T 5</c:v>
                </c:pt>
              </c:strCache>
            </c:strRef>
          </c:cat>
          <c:val>
            <c:numRef>
              <c:f>Hoja3!$B$115:$F$115</c:f>
              <c:numCache>
                <c:formatCode>General</c:formatCode>
                <c:ptCount val="5"/>
                <c:pt idx="0">
                  <c:v>0.34</c:v>
                </c:pt>
                <c:pt idx="1">
                  <c:v>0.26</c:v>
                </c:pt>
                <c:pt idx="2">
                  <c:v>0.34</c:v>
                </c:pt>
                <c:pt idx="3">
                  <c:v>0.71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72-4B20-83E3-B8041641C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4916535"/>
        <c:axId val="757565799"/>
      </c:barChart>
      <c:catAx>
        <c:axId val="14449165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500" b="1"/>
                  <a:t>Tratamiento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565799"/>
        <c:crosses val="autoZero"/>
        <c:auto val="1"/>
        <c:lblAlgn val="ctr"/>
        <c:lblOffset val="100"/>
        <c:noMultiLvlLbl val="0"/>
      </c:catAx>
      <c:valAx>
        <c:axId val="757565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500" b="1"/>
                  <a:t>Glicidol</a:t>
                </a:r>
                <a:r>
                  <a:rPr lang="es-CO" sz="1500" b="1" baseline="0"/>
                  <a:t> (mg/kg)</a:t>
                </a:r>
                <a:endParaRPr lang="es-CO" sz="15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4916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1562098358718"/>
          <c:y val="0.19371421270312988"/>
          <c:w val="0.48834453620126761"/>
          <c:h val="0.7821513075081157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1B3-4048-B579-8ACD0886A95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1B3-4048-B579-8ACD0886A95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1B3-4048-B579-8ACD0886A95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1B3-4048-B579-8ACD0886A95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1B3-4048-B579-8ACD0886A95D}"/>
              </c:ext>
            </c:extLst>
          </c:dPt>
          <c:dLbls>
            <c:dLbl>
              <c:idx val="0"/>
              <c:layout>
                <c:manualLayout>
                  <c:x val="-7.4680533601217361E-2"/>
                  <c:y val="-0.180782990563984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err="1"/>
                      <a:t>Triglicéridos</a:t>
                    </a:r>
                    <a:endParaRPr lang="en-US" sz="1800" baseline="0"/>
                  </a:p>
                  <a:p>
                    <a:pPr>
                      <a:defRPr sz="1800" b="1">
                        <a:solidFill>
                          <a:schemeClr val="bg1"/>
                        </a:solidFill>
                      </a:defRPr>
                    </a:pPr>
                    <a:fld id="{8EAC2E87-E725-419D-AD7D-6AB4E000FA09}" type="VALUE">
                      <a:rPr lang="en-US" sz="1800"/>
                      <a:pPr>
                        <a:defRPr sz="18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1B3-4048-B579-8ACD0886A95D}"/>
                </c:ext>
              </c:extLst>
            </c:dLbl>
            <c:dLbl>
              <c:idx val="1"/>
              <c:layout>
                <c:manualLayout>
                  <c:x val="-0.17389224564565453"/>
                  <c:y val="9.07161245137659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B3-4048-B579-8ACD0886A95D}"/>
                </c:ext>
              </c:extLst>
            </c:dLbl>
            <c:dLbl>
              <c:idx val="2"/>
              <c:layout>
                <c:manualLayout>
                  <c:x val="-5.8802846757173392E-2"/>
                  <c:y val="-2.40208248828823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B3-4048-B579-8ACD0886A95D}"/>
                </c:ext>
              </c:extLst>
            </c:dLbl>
            <c:dLbl>
              <c:idx val="3"/>
              <c:layout>
                <c:manualLayout>
                  <c:x val="7.0628443958576467E-2"/>
                  <c:y val="-2.30884259741243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B3-4048-B579-8ACD0886A95D}"/>
                </c:ext>
              </c:extLst>
            </c:dLbl>
            <c:dLbl>
              <c:idx val="4"/>
              <c:layout>
                <c:manualLayout>
                  <c:x val="0.25606225347535122"/>
                  <c:y val="5.10841480612157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B3-4048-B579-8ACD0886A9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Hoja6!$J$4:$J$8</c:f>
              <c:strCache>
                <c:ptCount val="5"/>
                <c:pt idx="0">
                  <c:v>Acilglicéridos </c:v>
                </c:pt>
                <c:pt idx="1">
                  <c:v>Ácidos grasos libres</c:v>
                </c:pt>
                <c:pt idx="2">
                  <c:v>Compuestos menores</c:v>
                </c:pt>
                <c:pt idx="3">
                  <c:v>Humedad</c:v>
                </c:pt>
                <c:pt idx="4">
                  <c:v>Otros compuestos</c:v>
                </c:pt>
              </c:strCache>
            </c:strRef>
          </c:cat>
          <c:val>
            <c:numRef>
              <c:f>Hoja6!$K$4:$K$8</c:f>
              <c:numCache>
                <c:formatCode>0.0%</c:formatCode>
                <c:ptCount val="5"/>
                <c:pt idx="0" formatCode="0.00%">
                  <c:v>0.95899999999999996</c:v>
                </c:pt>
                <c:pt idx="1">
                  <c:v>2.9000000000000001E-2</c:v>
                </c:pt>
                <c:pt idx="2">
                  <c:v>0.01</c:v>
                </c:pt>
                <c:pt idx="3" formatCode="0.00%">
                  <c:v>2E-3</c:v>
                </c:pt>
                <c:pt idx="4" formatCode="0.00%">
                  <c:v>2.0000000000000001E-4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B3-4048-B579-8ACD0886A95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169027205210096E-2"/>
          <c:y val="4.4521242839942896E-2"/>
          <c:w val="0.89560400054686173"/>
          <c:h val="0.77967573857418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'graf agl'!$D$1</c:f>
              <c:strCache>
                <c:ptCount val="1"/>
                <c:pt idx="0">
                  <c:v>Proceso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'graf agl'!$B$2:$B$45</c:f>
              <c:numCache>
                <c:formatCode>General</c:formatCode>
                <c:ptCount val="44"/>
                <c:pt idx="0">
                  <c:v>11</c:v>
                </c:pt>
                <c:pt idx="1">
                  <c:v>34</c:v>
                </c:pt>
                <c:pt idx="2">
                  <c:v>41</c:v>
                </c:pt>
                <c:pt idx="3">
                  <c:v>26</c:v>
                </c:pt>
                <c:pt idx="4">
                  <c:v>7</c:v>
                </c:pt>
                <c:pt idx="5">
                  <c:v>27</c:v>
                </c:pt>
                <c:pt idx="6">
                  <c:v>37</c:v>
                </c:pt>
                <c:pt idx="7">
                  <c:v>36</c:v>
                </c:pt>
                <c:pt idx="8">
                  <c:v>35</c:v>
                </c:pt>
                <c:pt idx="9">
                  <c:v>39</c:v>
                </c:pt>
                <c:pt idx="10">
                  <c:v>1</c:v>
                </c:pt>
                <c:pt idx="11">
                  <c:v>22</c:v>
                </c:pt>
                <c:pt idx="12">
                  <c:v>2</c:v>
                </c:pt>
                <c:pt idx="13">
                  <c:v>44</c:v>
                </c:pt>
                <c:pt idx="14">
                  <c:v>21</c:v>
                </c:pt>
                <c:pt idx="15">
                  <c:v>18</c:v>
                </c:pt>
                <c:pt idx="16">
                  <c:v>31</c:v>
                </c:pt>
                <c:pt idx="17">
                  <c:v>24</c:v>
                </c:pt>
                <c:pt idx="18">
                  <c:v>29</c:v>
                </c:pt>
                <c:pt idx="19">
                  <c:v>40</c:v>
                </c:pt>
                <c:pt idx="20">
                  <c:v>19</c:v>
                </c:pt>
                <c:pt idx="21">
                  <c:v>28</c:v>
                </c:pt>
                <c:pt idx="22">
                  <c:v>8</c:v>
                </c:pt>
                <c:pt idx="23">
                  <c:v>5</c:v>
                </c:pt>
                <c:pt idx="24">
                  <c:v>25</c:v>
                </c:pt>
                <c:pt idx="25">
                  <c:v>6</c:v>
                </c:pt>
                <c:pt idx="26">
                  <c:v>42</c:v>
                </c:pt>
                <c:pt idx="27">
                  <c:v>32</c:v>
                </c:pt>
                <c:pt idx="28">
                  <c:v>33</c:v>
                </c:pt>
                <c:pt idx="29">
                  <c:v>9</c:v>
                </c:pt>
                <c:pt idx="30">
                  <c:v>17</c:v>
                </c:pt>
                <c:pt idx="31">
                  <c:v>20</c:v>
                </c:pt>
                <c:pt idx="32">
                  <c:v>4</c:v>
                </c:pt>
                <c:pt idx="33">
                  <c:v>14</c:v>
                </c:pt>
                <c:pt idx="34">
                  <c:v>13</c:v>
                </c:pt>
                <c:pt idx="35">
                  <c:v>3</c:v>
                </c:pt>
                <c:pt idx="36">
                  <c:v>30</c:v>
                </c:pt>
                <c:pt idx="37">
                  <c:v>15</c:v>
                </c:pt>
                <c:pt idx="38">
                  <c:v>16</c:v>
                </c:pt>
                <c:pt idx="39">
                  <c:v>12</c:v>
                </c:pt>
                <c:pt idx="40">
                  <c:v>23</c:v>
                </c:pt>
                <c:pt idx="41">
                  <c:v>38</c:v>
                </c:pt>
                <c:pt idx="42">
                  <c:v>10</c:v>
                </c:pt>
                <c:pt idx="43">
                  <c:v>43</c:v>
                </c:pt>
              </c:numCache>
            </c:numRef>
          </c:cat>
          <c:val>
            <c:numRef>
              <c:f>'graf agl'!$D$2:$D$45</c:f>
              <c:numCache>
                <c:formatCode>General</c:formatCode>
                <c:ptCount val="44"/>
                <c:pt idx="0">
                  <c:v>1.18</c:v>
                </c:pt>
                <c:pt idx="1">
                  <c:v>1.4730000000000001</c:v>
                </c:pt>
                <c:pt idx="2" formatCode="0.000">
                  <c:v>1.6073114364133172</c:v>
                </c:pt>
                <c:pt idx="3">
                  <c:v>1.746</c:v>
                </c:pt>
                <c:pt idx="4">
                  <c:v>1.9</c:v>
                </c:pt>
                <c:pt idx="5">
                  <c:v>1.9079999999999999</c:v>
                </c:pt>
                <c:pt idx="6">
                  <c:v>1.9450000000000001</c:v>
                </c:pt>
                <c:pt idx="7">
                  <c:v>1.946</c:v>
                </c:pt>
                <c:pt idx="8">
                  <c:v>1.974</c:v>
                </c:pt>
                <c:pt idx="9">
                  <c:v>1.998</c:v>
                </c:pt>
                <c:pt idx="10">
                  <c:v>2.0099999999999998</c:v>
                </c:pt>
                <c:pt idx="11">
                  <c:v>2.15</c:v>
                </c:pt>
                <c:pt idx="12">
                  <c:v>2.16</c:v>
                </c:pt>
                <c:pt idx="13" formatCode="0.000">
                  <c:v>2.2905054762311408</c:v>
                </c:pt>
                <c:pt idx="14">
                  <c:v>2.4</c:v>
                </c:pt>
                <c:pt idx="15">
                  <c:v>2.41</c:v>
                </c:pt>
                <c:pt idx="16">
                  <c:v>2.4369999999999998</c:v>
                </c:pt>
                <c:pt idx="17">
                  <c:v>2.48</c:v>
                </c:pt>
                <c:pt idx="18">
                  <c:v>2.536</c:v>
                </c:pt>
                <c:pt idx="19" formatCode="0.000">
                  <c:v>2.5823678233853755</c:v>
                </c:pt>
                <c:pt idx="20">
                  <c:v>2.74</c:v>
                </c:pt>
                <c:pt idx="21">
                  <c:v>2.7650000000000001</c:v>
                </c:pt>
                <c:pt idx="22">
                  <c:v>2.78</c:v>
                </c:pt>
                <c:pt idx="23">
                  <c:v>2.8</c:v>
                </c:pt>
                <c:pt idx="24">
                  <c:v>2.8170000000000002</c:v>
                </c:pt>
                <c:pt idx="25">
                  <c:v>2.93</c:v>
                </c:pt>
                <c:pt idx="26" formatCode="0.000">
                  <c:v>3.0175980373375735</c:v>
                </c:pt>
                <c:pt idx="27">
                  <c:v>3.1150000000000002</c:v>
                </c:pt>
                <c:pt idx="28">
                  <c:v>3.2639999999999998</c:v>
                </c:pt>
                <c:pt idx="29">
                  <c:v>3.36</c:v>
                </c:pt>
                <c:pt idx="30">
                  <c:v>3.38</c:v>
                </c:pt>
                <c:pt idx="31">
                  <c:v>3.68</c:v>
                </c:pt>
                <c:pt idx="32">
                  <c:v>3.79</c:v>
                </c:pt>
                <c:pt idx="33">
                  <c:v>3.79</c:v>
                </c:pt>
                <c:pt idx="34">
                  <c:v>3.8</c:v>
                </c:pt>
                <c:pt idx="35">
                  <c:v>3.81</c:v>
                </c:pt>
                <c:pt idx="36">
                  <c:v>4.0380000000000003</c:v>
                </c:pt>
                <c:pt idx="37">
                  <c:v>4.1100000000000003</c:v>
                </c:pt>
                <c:pt idx="38">
                  <c:v>4.62</c:v>
                </c:pt>
                <c:pt idx="39">
                  <c:v>4.63</c:v>
                </c:pt>
                <c:pt idx="40">
                  <c:v>4.71</c:v>
                </c:pt>
                <c:pt idx="41">
                  <c:v>4.7670000000000003</c:v>
                </c:pt>
                <c:pt idx="42">
                  <c:v>4.91</c:v>
                </c:pt>
                <c:pt idx="43" formatCode="0.000">
                  <c:v>5.188760551960276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E-4DCE-823F-14016EC21298}"/>
            </c:ext>
          </c:extLst>
        </c:ser>
        <c:ser>
          <c:idx val="1"/>
          <c:order val="1"/>
          <c:tx>
            <c:strRef>
              <c:f>'graf agl'!$E$1</c:f>
              <c:strCache>
                <c:ptCount val="1"/>
                <c:pt idx="0">
                  <c:v>Despacho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'graf agl'!$B$2:$B$45</c:f>
              <c:numCache>
                <c:formatCode>General</c:formatCode>
                <c:ptCount val="44"/>
                <c:pt idx="0">
                  <c:v>11</c:v>
                </c:pt>
                <c:pt idx="1">
                  <c:v>34</c:v>
                </c:pt>
                <c:pt idx="2">
                  <c:v>41</c:v>
                </c:pt>
                <c:pt idx="3">
                  <c:v>26</c:v>
                </c:pt>
                <c:pt idx="4">
                  <c:v>7</c:v>
                </c:pt>
                <c:pt idx="5">
                  <c:v>27</c:v>
                </c:pt>
                <c:pt idx="6">
                  <c:v>37</c:v>
                </c:pt>
                <c:pt idx="7">
                  <c:v>36</c:v>
                </c:pt>
                <c:pt idx="8">
                  <c:v>35</c:v>
                </c:pt>
                <c:pt idx="9">
                  <c:v>39</c:v>
                </c:pt>
                <c:pt idx="10">
                  <c:v>1</c:v>
                </c:pt>
                <c:pt idx="11">
                  <c:v>22</c:v>
                </c:pt>
                <c:pt idx="12">
                  <c:v>2</c:v>
                </c:pt>
                <c:pt idx="13">
                  <c:v>44</c:v>
                </c:pt>
                <c:pt idx="14">
                  <c:v>21</c:v>
                </c:pt>
                <c:pt idx="15">
                  <c:v>18</c:v>
                </c:pt>
                <c:pt idx="16">
                  <c:v>31</c:v>
                </c:pt>
                <c:pt idx="17">
                  <c:v>24</c:v>
                </c:pt>
                <c:pt idx="18">
                  <c:v>29</c:v>
                </c:pt>
                <c:pt idx="19">
                  <c:v>40</c:v>
                </c:pt>
                <c:pt idx="20">
                  <c:v>19</c:v>
                </c:pt>
                <c:pt idx="21">
                  <c:v>28</c:v>
                </c:pt>
                <c:pt idx="22">
                  <c:v>8</c:v>
                </c:pt>
                <c:pt idx="23">
                  <c:v>5</c:v>
                </c:pt>
                <c:pt idx="24">
                  <c:v>25</c:v>
                </c:pt>
                <c:pt idx="25">
                  <c:v>6</c:v>
                </c:pt>
                <c:pt idx="26">
                  <c:v>42</c:v>
                </c:pt>
                <c:pt idx="27">
                  <c:v>32</c:v>
                </c:pt>
                <c:pt idx="28">
                  <c:v>33</c:v>
                </c:pt>
                <c:pt idx="29">
                  <c:v>9</c:v>
                </c:pt>
                <c:pt idx="30">
                  <c:v>17</c:v>
                </c:pt>
                <c:pt idx="31">
                  <c:v>20</c:v>
                </c:pt>
                <c:pt idx="32">
                  <c:v>4</c:v>
                </c:pt>
                <c:pt idx="33">
                  <c:v>14</c:v>
                </c:pt>
                <c:pt idx="34">
                  <c:v>13</c:v>
                </c:pt>
                <c:pt idx="35">
                  <c:v>3</c:v>
                </c:pt>
                <c:pt idx="36">
                  <c:v>30</c:v>
                </c:pt>
                <c:pt idx="37">
                  <c:v>15</c:v>
                </c:pt>
                <c:pt idx="38">
                  <c:v>16</c:v>
                </c:pt>
                <c:pt idx="39">
                  <c:v>12</c:v>
                </c:pt>
                <c:pt idx="40">
                  <c:v>23</c:v>
                </c:pt>
                <c:pt idx="41">
                  <c:v>38</c:v>
                </c:pt>
                <c:pt idx="42">
                  <c:v>10</c:v>
                </c:pt>
                <c:pt idx="43">
                  <c:v>43</c:v>
                </c:pt>
              </c:numCache>
            </c:numRef>
          </c:cat>
          <c:val>
            <c:numRef>
              <c:f>'graf agl'!$E$2:$E$45</c:f>
              <c:numCache>
                <c:formatCode>General</c:formatCode>
                <c:ptCount val="44"/>
                <c:pt idx="0">
                  <c:v>1.33</c:v>
                </c:pt>
                <c:pt idx="1">
                  <c:v>1.4490000000000001</c:v>
                </c:pt>
                <c:pt idx="2" formatCode="0.000">
                  <c:v>1.5593211202193165</c:v>
                </c:pt>
                <c:pt idx="3">
                  <c:v>2.4750000000000001</c:v>
                </c:pt>
                <c:pt idx="4">
                  <c:v>3.08</c:v>
                </c:pt>
                <c:pt idx="5">
                  <c:v>2.12</c:v>
                </c:pt>
                <c:pt idx="6">
                  <c:v>2.0430000000000001</c:v>
                </c:pt>
                <c:pt idx="7">
                  <c:v>1.827</c:v>
                </c:pt>
                <c:pt idx="8">
                  <c:v>1.7529999999999999</c:v>
                </c:pt>
                <c:pt idx="9">
                  <c:v>2.4329999999999998</c:v>
                </c:pt>
                <c:pt idx="10">
                  <c:v>2.15</c:v>
                </c:pt>
                <c:pt idx="11">
                  <c:v>2.34</c:v>
                </c:pt>
                <c:pt idx="12">
                  <c:v>2.25</c:v>
                </c:pt>
                <c:pt idx="13" formatCode="0.000">
                  <c:v>2.2419274716069921</c:v>
                </c:pt>
                <c:pt idx="14">
                  <c:v>2.87</c:v>
                </c:pt>
                <c:pt idx="15">
                  <c:v>2.44</c:v>
                </c:pt>
                <c:pt idx="16">
                  <c:v>2.944</c:v>
                </c:pt>
                <c:pt idx="17">
                  <c:v>2.7</c:v>
                </c:pt>
                <c:pt idx="18">
                  <c:v>2.492</c:v>
                </c:pt>
                <c:pt idx="19" formatCode="0.000">
                  <c:v>2.6567326285472221</c:v>
                </c:pt>
                <c:pt idx="20">
                  <c:v>2.56</c:v>
                </c:pt>
                <c:pt idx="21">
                  <c:v>2.4140000000000001</c:v>
                </c:pt>
                <c:pt idx="22">
                  <c:v>2.8</c:v>
                </c:pt>
                <c:pt idx="23">
                  <c:v>2.86</c:v>
                </c:pt>
                <c:pt idx="24">
                  <c:v>2.9409999999999998</c:v>
                </c:pt>
                <c:pt idx="25">
                  <c:v>3.32</c:v>
                </c:pt>
                <c:pt idx="26" formatCode="0.000">
                  <c:v>2.947406116734419</c:v>
                </c:pt>
                <c:pt idx="27">
                  <c:v>3.1309999999999998</c:v>
                </c:pt>
                <c:pt idx="28">
                  <c:v>3.2839999999999998</c:v>
                </c:pt>
                <c:pt idx="29">
                  <c:v>3.32</c:v>
                </c:pt>
                <c:pt idx="30">
                  <c:v>3.23</c:v>
                </c:pt>
                <c:pt idx="31">
                  <c:v>4.1399999999999997</c:v>
                </c:pt>
                <c:pt idx="32">
                  <c:v>3.88</c:v>
                </c:pt>
                <c:pt idx="33">
                  <c:v>3.67</c:v>
                </c:pt>
                <c:pt idx="34">
                  <c:v>4.04</c:v>
                </c:pt>
                <c:pt idx="35">
                  <c:v>3.63</c:v>
                </c:pt>
                <c:pt idx="36">
                  <c:v>4.4000000000000004</c:v>
                </c:pt>
                <c:pt idx="37">
                  <c:v>4.2</c:v>
                </c:pt>
                <c:pt idx="38">
                  <c:v>4.8099999999999996</c:v>
                </c:pt>
                <c:pt idx="39">
                  <c:v>2.06</c:v>
                </c:pt>
                <c:pt idx="40">
                  <c:v>4.82</c:v>
                </c:pt>
                <c:pt idx="41">
                  <c:v>4.4269999999999996</c:v>
                </c:pt>
                <c:pt idx="42">
                  <c:v>4.66</c:v>
                </c:pt>
                <c:pt idx="43" formatCode="0.000">
                  <c:v>9.7462458545081034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8E-4DCE-823F-14016EC21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155528"/>
        <c:axId val="386159000"/>
      </c:barChart>
      <c:catAx>
        <c:axId val="386155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Planta de beneficio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0"/>
          <a:lstStyle/>
          <a:p>
            <a:pPr>
              <a:defRPr sz="11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159000"/>
        <c:crosses val="autoZero"/>
        <c:auto val="1"/>
        <c:lblAlgn val="ctr"/>
        <c:lblOffset val="100"/>
        <c:noMultiLvlLbl val="0"/>
      </c:catAx>
      <c:valAx>
        <c:axId val="3861590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AGL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155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  <a:headEnd type="none" w="med" len="med"/>
      <a:tailEnd type="none" w="med" len="med"/>
    </a:ln>
    <a:effectLst/>
  </c:spPr>
  <c:txPr>
    <a:bodyPr/>
    <a:lstStyle/>
    <a:p>
      <a:pPr>
        <a:defRPr sz="14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FF9933"/>
                </a:solidFill>
                <a:latin typeface="+mn-lt"/>
                <a:ea typeface="+mn-ea"/>
                <a:cs typeface="+mn-cs"/>
              </a:defRPr>
            </a:pPr>
            <a:r>
              <a:rPr lang="en-US" b="1" err="1">
                <a:solidFill>
                  <a:srgbClr val="FF9933"/>
                </a:solidFill>
              </a:rPr>
              <a:t>Proceso</a:t>
            </a:r>
            <a:endParaRPr lang="en-US" b="1">
              <a:solidFill>
                <a:srgbClr val="FF9933"/>
              </a:solidFill>
            </a:endParaRPr>
          </a:p>
        </c:rich>
      </c:tx>
      <c:layout>
        <c:manualLayout>
          <c:xMode val="edge"/>
          <c:yMode val="edge"/>
          <c:x val="0.39615389712162702"/>
          <c:y val="0.10314958913291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FF9933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dPt>
            <c:idx val="0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77-4183-9346-70421694597E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677-4183-9346-70421694597E}"/>
              </c:ext>
            </c:extLst>
          </c:dPt>
          <c:dLbls>
            <c:dLbl>
              <c:idx val="0"/>
              <c:layout>
                <c:manualLayout>
                  <c:x val="-3.5304774581181565E-2"/>
                  <c:y val="-0.20161451279161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77-4183-9346-70421694597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77-4183-9346-7042169459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Cumple</c:v>
                </c:pt>
                <c:pt idx="1">
                  <c:v>No cumple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0.97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77-4183-9346-704216945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2"/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r>
              <a:rPr lang="en-US">
                <a:solidFill>
                  <a:schemeClr val="accent2"/>
                </a:solidFill>
              </a:rPr>
              <a:t>Despacho</a:t>
            </a:r>
          </a:p>
        </c:rich>
      </c:tx>
      <c:layout>
        <c:manualLayout>
          <c:xMode val="edge"/>
          <c:yMode val="edge"/>
          <c:x val="0.38085429599547999"/>
          <c:y val="0.10314958913291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2"/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C7-4857-9E99-6AA895107576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C7-4857-9E99-6AA895107576}"/>
              </c:ext>
            </c:extLst>
          </c:dPt>
          <c:dLbls>
            <c:dLbl>
              <c:idx val="0"/>
              <c:layout>
                <c:manualLayout>
                  <c:x val="-2.0098618072463541E-2"/>
                  <c:y val="-0.196574266010291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C7-4857-9E99-6AA89510757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C7-4857-9E99-6AA8951075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Cumple</c:v>
                </c:pt>
                <c:pt idx="1">
                  <c:v>No cumple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0.99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C7-4857-9E99-6AA8951075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 Nova" panose="020B05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095914720409026E-2"/>
          <c:y val="3.1688414156397497E-2"/>
          <c:w val="0.84740516419518586"/>
          <c:h val="0.561721975336085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'[Comportamiento AGL subzonas colombia 2022-2023.xlsx]Total'!$D$4</c:f>
              <c:strCache>
                <c:ptCount val="1"/>
                <c:pt idx="0">
                  <c:v>ene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'[Comportamiento AGL subzonas colombia 2022-2023.xlsx]Total'!$B$5:$C$19</c:f>
              <c:multiLvlStrCache>
                <c:ptCount val="15"/>
                <c:lvl>
                  <c:pt idx="0">
                    <c:v>Cesar</c:v>
                  </c:pt>
                  <c:pt idx="1">
                    <c:v>Santander</c:v>
                  </c:pt>
                  <c:pt idx="2">
                    <c:v>N. de Santander</c:v>
                  </c:pt>
                  <c:pt idx="3">
                    <c:v>Bolivar</c:v>
                  </c:pt>
                  <c:pt idx="4">
                    <c:v>Cundinamarca</c:v>
                  </c:pt>
                  <c:pt idx="5">
                    <c:v>Magdalena</c:v>
                  </c:pt>
                  <c:pt idx="6">
                    <c:v>Cesar</c:v>
                  </c:pt>
                  <c:pt idx="7">
                    <c:v>Bolivar</c:v>
                  </c:pt>
                  <c:pt idx="8">
                    <c:v>Cordoba</c:v>
                  </c:pt>
                  <c:pt idx="9">
                    <c:v>Antioquia</c:v>
                  </c:pt>
                  <c:pt idx="10">
                    <c:v>Acacias/ san carlos </c:v>
                  </c:pt>
                  <c:pt idx="11">
                    <c:v>San martin/Ariari</c:v>
                  </c:pt>
                  <c:pt idx="12">
                    <c:v>Casanare</c:v>
                  </c:pt>
                  <c:pt idx="13">
                    <c:v>Cumaral / Bajo upia</c:v>
                  </c:pt>
                  <c:pt idx="14">
                    <c:v>Puerto Gaitan / Vichada</c:v>
                  </c:pt>
                </c:lvl>
                <c:lvl>
                  <c:pt idx="0">
                    <c:v>Central</c:v>
                  </c:pt>
                  <c:pt idx="6">
                    <c:v>Norte</c:v>
                  </c:pt>
                  <c:pt idx="10">
                    <c:v>Oriental</c:v>
                  </c:pt>
                </c:lvl>
              </c:multiLvlStrCache>
            </c:multiLvlStrRef>
          </c:cat>
          <c:val>
            <c:numRef>
              <c:f>'[Comportamiento AGL subzonas colombia 2022-2023.xlsx]Total'!$D$5:$D$19</c:f>
              <c:numCache>
                <c:formatCode>0.00</c:formatCode>
                <c:ptCount val="15"/>
                <c:pt idx="0">
                  <c:v>3.35</c:v>
                </c:pt>
                <c:pt idx="1">
                  <c:v>3.0644444444444443</c:v>
                </c:pt>
                <c:pt idx="2">
                  <c:v>4.3233333333333333</c:v>
                </c:pt>
                <c:pt idx="3">
                  <c:v>3.41</c:v>
                </c:pt>
                <c:pt idx="4">
                  <c:v>5.94</c:v>
                </c:pt>
                <c:pt idx="5">
                  <c:v>3.59</c:v>
                </c:pt>
                <c:pt idx="6">
                  <c:v>3.17</c:v>
                </c:pt>
                <c:pt idx="7">
                  <c:v>4.43</c:v>
                </c:pt>
                <c:pt idx="9">
                  <c:v>1.98</c:v>
                </c:pt>
                <c:pt idx="10" formatCode="General">
                  <c:v>3.09</c:v>
                </c:pt>
                <c:pt idx="11">
                  <c:v>3.3</c:v>
                </c:pt>
                <c:pt idx="12">
                  <c:v>4.09</c:v>
                </c:pt>
                <c:pt idx="13">
                  <c:v>3.6</c:v>
                </c:pt>
                <c:pt idx="14">
                  <c:v>4.1100000000000003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F4-4683-BFA0-A6A03E83C165}"/>
            </c:ext>
          </c:extLst>
        </c:ser>
        <c:ser>
          <c:idx val="1"/>
          <c:order val="1"/>
          <c:tx>
            <c:strRef>
              <c:f>'[Comportamiento AGL subzonas colombia 2022-2023.xlsx]Total'!$E$4</c:f>
              <c:strCache>
                <c:ptCount val="1"/>
                <c:pt idx="0">
                  <c:v>feb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'[Comportamiento AGL subzonas colombia 2022-2023.xlsx]Total'!$B$5:$C$19</c:f>
              <c:multiLvlStrCache>
                <c:ptCount val="15"/>
                <c:lvl>
                  <c:pt idx="0">
                    <c:v>Cesar</c:v>
                  </c:pt>
                  <c:pt idx="1">
                    <c:v>Santander</c:v>
                  </c:pt>
                  <c:pt idx="2">
                    <c:v>N. de Santander</c:v>
                  </c:pt>
                  <c:pt idx="3">
                    <c:v>Bolivar</c:v>
                  </c:pt>
                  <c:pt idx="4">
                    <c:v>Cundinamarca</c:v>
                  </c:pt>
                  <c:pt idx="5">
                    <c:v>Magdalena</c:v>
                  </c:pt>
                  <c:pt idx="6">
                    <c:v>Cesar</c:v>
                  </c:pt>
                  <c:pt idx="7">
                    <c:v>Bolivar</c:v>
                  </c:pt>
                  <c:pt idx="8">
                    <c:v>Cordoba</c:v>
                  </c:pt>
                  <c:pt idx="9">
                    <c:v>Antioquia</c:v>
                  </c:pt>
                  <c:pt idx="10">
                    <c:v>Acacias/ san carlos </c:v>
                  </c:pt>
                  <c:pt idx="11">
                    <c:v>San martin/Ariari</c:v>
                  </c:pt>
                  <c:pt idx="12">
                    <c:v>Casanare</c:v>
                  </c:pt>
                  <c:pt idx="13">
                    <c:v>Cumaral / Bajo upia</c:v>
                  </c:pt>
                  <c:pt idx="14">
                    <c:v>Puerto Gaitan / Vichada</c:v>
                  </c:pt>
                </c:lvl>
                <c:lvl>
                  <c:pt idx="0">
                    <c:v>Central</c:v>
                  </c:pt>
                  <c:pt idx="6">
                    <c:v>Norte</c:v>
                  </c:pt>
                  <c:pt idx="10">
                    <c:v>Oriental</c:v>
                  </c:pt>
                </c:lvl>
              </c:multiLvlStrCache>
            </c:multiLvlStrRef>
          </c:cat>
          <c:val>
            <c:numRef>
              <c:f>'[Comportamiento AGL subzonas colombia 2022-2023.xlsx]Total'!$E$5:$E$19</c:f>
              <c:numCache>
                <c:formatCode>0.00</c:formatCode>
                <c:ptCount val="15"/>
                <c:pt idx="0">
                  <c:v>3.4548340171140097</c:v>
                </c:pt>
                <c:pt idx="1">
                  <c:v>2.9911111111111115</c:v>
                </c:pt>
                <c:pt idx="2">
                  <c:v>4.1466666666666665</c:v>
                </c:pt>
                <c:pt idx="3">
                  <c:v>3.085</c:v>
                </c:pt>
                <c:pt idx="4">
                  <c:v>7.9</c:v>
                </c:pt>
                <c:pt idx="5">
                  <c:v>3.59</c:v>
                </c:pt>
                <c:pt idx="6">
                  <c:v>3.57</c:v>
                </c:pt>
                <c:pt idx="7">
                  <c:v>4.49</c:v>
                </c:pt>
                <c:pt idx="9">
                  <c:v>1.95</c:v>
                </c:pt>
                <c:pt idx="10" formatCode="General">
                  <c:v>3</c:v>
                </c:pt>
                <c:pt idx="11">
                  <c:v>3.48</c:v>
                </c:pt>
                <c:pt idx="12">
                  <c:v>4.0599999999999996</c:v>
                </c:pt>
                <c:pt idx="13">
                  <c:v>4.29</c:v>
                </c:pt>
                <c:pt idx="14">
                  <c:v>4.6100000000000003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4-4683-BFA0-A6A03E83C165}"/>
            </c:ext>
          </c:extLst>
        </c:ser>
        <c:ser>
          <c:idx val="2"/>
          <c:order val="2"/>
          <c:tx>
            <c:strRef>
              <c:f>'[Comportamiento AGL subzonas colombia 2022-2023.xlsx]Total'!$F$4</c:f>
              <c:strCache>
                <c:ptCount val="1"/>
                <c:pt idx="0">
                  <c:v>mar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'[Comportamiento AGL subzonas colombia 2022-2023.xlsx]Total'!$B$5:$C$19</c:f>
              <c:multiLvlStrCache>
                <c:ptCount val="15"/>
                <c:lvl>
                  <c:pt idx="0">
                    <c:v>Cesar</c:v>
                  </c:pt>
                  <c:pt idx="1">
                    <c:v>Santander</c:v>
                  </c:pt>
                  <c:pt idx="2">
                    <c:v>N. de Santander</c:v>
                  </c:pt>
                  <c:pt idx="3">
                    <c:v>Bolivar</c:v>
                  </c:pt>
                  <c:pt idx="4">
                    <c:v>Cundinamarca</c:v>
                  </c:pt>
                  <c:pt idx="5">
                    <c:v>Magdalena</c:v>
                  </c:pt>
                  <c:pt idx="6">
                    <c:v>Cesar</c:v>
                  </c:pt>
                  <c:pt idx="7">
                    <c:v>Bolivar</c:v>
                  </c:pt>
                  <c:pt idx="8">
                    <c:v>Cordoba</c:v>
                  </c:pt>
                  <c:pt idx="9">
                    <c:v>Antioquia</c:v>
                  </c:pt>
                  <c:pt idx="10">
                    <c:v>Acacias/ san carlos </c:v>
                  </c:pt>
                  <c:pt idx="11">
                    <c:v>San martin/Ariari</c:v>
                  </c:pt>
                  <c:pt idx="12">
                    <c:v>Casanare</c:v>
                  </c:pt>
                  <c:pt idx="13">
                    <c:v>Cumaral / Bajo upia</c:v>
                  </c:pt>
                  <c:pt idx="14">
                    <c:v>Puerto Gaitan / Vichada</c:v>
                  </c:pt>
                </c:lvl>
                <c:lvl>
                  <c:pt idx="0">
                    <c:v>Central</c:v>
                  </c:pt>
                  <c:pt idx="6">
                    <c:v>Norte</c:v>
                  </c:pt>
                  <c:pt idx="10">
                    <c:v>Oriental</c:v>
                  </c:pt>
                </c:lvl>
              </c:multiLvlStrCache>
            </c:multiLvlStrRef>
          </c:cat>
          <c:val>
            <c:numRef>
              <c:f>'[Comportamiento AGL subzonas colombia 2022-2023.xlsx]Total'!$F$5:$F$19</c:f>
              <c:numCache>
                <c:formatCode>0.00</c:formatCode>
                <c:ptCount val="15"/>
                <c:pt idx="0">
                  <c:v>3.1266666666666665</c:v>
                </c:pt>
                <c:pt idx="1">
                  <c:v>2.9188888888888891</c:v>
                </c:pt>
                <c:pt idx="2">
                  <c:v>4.1633333333333331</c:v>
                </c:pt>
                <c:pt idx="3">
                  <c:v>3.0249999999999999</c:v>
                </c:pt>
                <c:pt idx="4">
                  <c:v>7.69</c:v>
                </c:pt>
                <c:pt idx="5">
                  <c:v>3.48</c:v>
                </c:pt>
                <c:pt idx="6">
                  <c:v>2.99</c:v>
                </c:pt>
                <c:pt idx="7">
                  <c:v>4.0599999999999996</c:v>
                </c:pt>
                <c:pt idx="9">
                  <c:v>1.95</c:v>
                </c:pt>
                <c:pt idx="10" formatCode="General">
                  <c:v>3.72</c:v>
                </c:pt>
                <c:pt idx="11">
                  <c:v>3.47</c:v>
                </c:pt>
                <c:pt idx="12">
                  <c:v>4.3099999999999996</c:v>
                </c:pt>
                <c:pt idx="13">
                  <c:v>4.1500000000000004</c:v>
                </c:pt>
                <c:pt idx="14">
                  <c:v>5.74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F4-4683-BFA0-A6A03E83C165}"/>
            </c:ext>
          </c:extLst>
        </c:ser>
        <c:ser>
          <c:idx val="3"/>
          <c:order val="3"/>
          <c:tx>
            <c:strRef>
              <c:f>'[Comportamiento AGL subzonas colombia 2022-2023.xlsx]Total'!$G$4</c:f>
              <c:strCache>
                <c:ptCount val="1"/>
                <c:pt idx="0">
                  <c:v>abr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'[Comportamiento AGL subzonas colombia 2022-2023.xlsx]Total'!$B$5:$C$19</c:f>
              <c:multiLvlStrCache>
                <c:ptCount val="15"/>
                <c:lvl>
                  <c:pt idx="0">
                    <c:v>Cesar</c:v>
                  </c:pt>
                  <c:pt idx="1">
                    <c:v>Santander</c:v>
                  </c:pt>
                  <c:pt idx="2">
                    <c:v>N. de Santander</c:v>
                  </c:pt>
                  <c:pt idx="3">
                    <c:v>Bolivar</c:v>
                  </c:pt>
                  <c:pt idx="4">
                    <c:v>Cundinamarca</c:v>
                  </c:pt>
                  <c:pt idx="5">
                    <c:v>Magdalena</c:v>
                  </c:pt>
                  <c:pt idx="6">
                    <c:v>Cesar</c:v>
                  </c:pt>
                  <c:pt idx="7">
                    <c:v>Bolivar</c:v>
                  </c:pt>
                  <c:pt idx="8">
                    <c:v>Cordoba</c:v>
                  </c:pt>
                  <c:pt idx="9">
                    <c:v>Antioquia</c:v>
                  </c:pt>
                  <c:pt idx="10">
                    <c:v>Acacias/ san carlos </c:v>
                  </c:pt>
                  <c:pt idx="11">
                    <c:v>San martin/Ariari</c:v>
                  </c:pt>
                  <c:pt idx="12">
                    <c:v>Casanare</c:v>
                  </c:pt>
                  <c:pt idx="13">
                    <c:v>Cumaral / Bajo upia</c:v>
                  </c:pt>
                  <c:pt idx="14">
                    <c:v>Puerto Gaitan / Vichada</c:v>
                  </c:pt>
                </c:lvl>
                <c:lvl>
                  <c:pt idx="0">
                    <c:v>Central</c:v>
                  </c:pt>
                  <c:pt idx="6">
                    <c:v>Norte</c:v>
                  </c:pt>
                  <c:pt idx="10">
                    <c:v>Oriental</c:v>
                  </c:pt>
                </c:lvl>
              </c:multiLvlStrCache>
            </c:multiLvlStrRef>
          </c:cat>
          <c:val>
            <c:numRef>
              <c:f>'[Comportamiento AGL subzonas colombia 2022-2023.xlsx]Total'!$G$5:$G$19</c:f>
              <c:numCache>
                <c:formatCode>0.00</c:formatCode>
                <c:ptCount val="15"/>
                <c:pt idx="0">
                  <c:v>2.8000000000000003</c:v>
                </c:pt>
                <c:pt idx="1">
                  <c:v>2.7977777777777777</c:v>
                </c:pt>
                <c:pt idx="2">
                  <c:v>3.59</c:v>
                </c:pt>
                <c:pt idx="3">
                  <c:v>3.26</c:v>
                </c:pt>
                <c:pt idx="4">
                  <c:v>5.93</c:v>
                </c:pt>
                <c:pt idx="5">
                  <c:v>3.53</c:v>
                </c:pt>
                <c:pt idx="6">
                  <c:v>2.81</c:v>
                </c:pt>
                <c:pt idx="7">
                  <c:v>2.82</c:v>
                </c:pt>
                <c:pt idx="9">
                  <c:v>2.0099999999999998</c:v>
                </c:pt>
                <c:pt idx="10" formatCode="General">
                  <c:v>3.78</c:v>
                </c:pt>
                <c:pt idx="11">
                  <c:v>3.4</c:v>
                </c:pt>
                <c:pt idx="12">
                  <c:v>4.26</c:v>
                </c:pt>
                <c:pt idx="13">
                  <c:v>4.63</c:v>
                </c:pt>
                <c:pt idx="14">
                  <c:v>7.36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F4-4683-BFA0-A6A03E83C165}"/>
            </c:ext>
          </c:extLst>
        </c:ser>
        <c:ser>
          <c:idx val="4"/>
          <c:order val="4"/>
          <c:tx>
            <c:strRef>
              <c:f>'[Comportamiento AGL subzonas colombia 2022-2023.xlsx]Total'!$H$4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'[Comportamiento AGL subzonas colombia 2022-2023.xlsx]Total'!$B$5:$C$19</c:f>
              <c:multiLvlStrCache>
                <c:ptCount val="15"/>
                <c:lvl>
                  <c:pt idx="0">
                    <c:v>Cesar</c:v>
                  </c:pt>
                  <c:pt idx="1">
                    <c:v>Santander</c:v>
                  </c:pt>
                  <c:pt idx="2">
                    <c:v>N. de Santander</c:v>
                  </c:pt>
                  <c:pt idx="3">
                    <c:v>Bolivar</c:v>
                  </c:pt>
                  <c:pt idx="4">
                    <c:v>Cundinamarca</c:v>
                  </c:pt>
                  <c:pt idx="5">
                    <c:v>Magdalena</c:v>
                  </c:pt>
                  <c:pt idx="6">
                    <c:v>Cesar</c:v>
                  </c:pt>
                  <c:pt idx="7">
                    <c:v>Bolivar</c:v>
                  </c:pt>
                  <c:pt idx="8">
                    <c:v>Cordoba</c:v>
                  </c:pt>
                  <c:pt idx="9">
                    <c:v>Antioquia</c:v>
                  </c:pt>
                  <c:pt idx="10">
                    <c:v>Acacias/ san carlos </c:v>
                  </c:pt>
                  <c:pt idx="11">
                    <c:v>San martin/Ariari</c:v>
                  </c:pt>
                  <c:pt idx="12">
                    <c:v>Casanare</c:v>
                  </c:pt>
                  <c:pt idx="13">
                    <c:v>Cumaral / Bajo upia</c:v>
                  </c:pt>
                  <c:pt idx="14">
                    <c:v>Puerto Gaitan / Vichada</c:v>
                  </c:pt>
                </c:lvl>
                <c:lvl>
                  <c:pt idx="0">
                    <c:v>Central</c:v>
                  </c:pt>
                  <c:pt idx="6">
                    <c:v>Norte</c:v>
                  </c:pt>
                  <c:pt idx="10">
                    <c:v>Oriental</c:v>
                  </c:pt>
                </c:lvl>
              </c:multiLvlStrCache>
            </c:multiLvlStrRef>
          </c:cat>
          <c:val>
            <c:numRef>
              <c:f>'[Comportamiento AGL subzonas colombia 2022-2023.xlsx]Total'!$H$5:$H$19</c:f>
              <c:numCache>
                <c:formatCode>0.00</c:formatCode>
                <c:ptCount val="15"/>
                <c:pt idx="0">
                  <c:v>2.6366666666666667</c:v>
                </c:pt>
                <c:pt idx="1">
                  <c:v>2.7111111111111108</c:v>
                </c:pt>
                <c:pt idx="2">
                  <c:v>3.16</c:v>
                </c:pt>
                <c:pt idx="3">
                  <c:v>2.9649999999999999</c:v>
                </c:pt>
                <c:pt idx="4">
                  <c:v>5.48</c:v>
                </c:pt>
                <c:pt idx="5">
                  <c:v>2.95</c:v>
                </c:pt>
                <c:pt idx="6">
                  <c:v>2.69</c:v>
                </c:pt>
                <c:pt idx="7">
                  <c:v>3.08</c:v>
                </c:pt>
                <c:pt idx="8">
                  <c:v>3.1</c:v>
                </c:pt>
                <c:pt idx="9">
                  <c:v>2.0299999999999998</c:v>
                </c:pt>
                <c:pt idx="10" formatCode="General">
                  <c:v>4.0199999999999996</c:v>
                </c:pt>
                <c:pt idx="11">
                  <c:v>3.32</c:v>
                </c:pt>
                <c:pt idx="12">
                  <c:v>4.34</c:v>
                </c:pt>
                <c:pt idx="13">
                  <c:v>4.3600000000000003</c:v>
                </c:pt>
                <c:pt idx="14">
                  <c:v>6.58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F4-4683-BFA0-A6A03E83C165}"/>
            </c:ext>
          </c:extLst>
        </c:ser>
        <c:ser>
          <c:idx val="5"/>
          <c:order val="5"/>
          <c:tx>
            <c:strRef>
              <c:f>'[Comportamiento AGL subzonas colombia 2022-2023.xlsx]Total'!$I$4</c:f>
              <c:strCache>
                <c:ptCount val="1"/>
                <c:pt idx="0">
                  <c:v>jun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'[Comportamiento AGL subzonas colombia 2022-2023.xlsx]Total'!$B$5:$C$19</c:f>
              <c:multiLvlStrCache>
                <c:ptCount val="15"/>
                <c:lvl>
                  <c:pt idx="0">
                    <c:v>Cesar</c:v>
                  </c:pt>
                  <c:pt idx="1">
                    <c:v>Santander</c:v>
                  </c:pt>
                  <c:pt idx="2">
                    <c:v>N. de Santander</c:v>
                  </c:pt>
                  <c:pt idx="3">
                    <c:v>Bolivar</c:v>
                  </c:pt>
                  <c:pt idx="4">
                    <c:v>Cundinamarca</c:v>
                  </c:pt>
                  <c:pt idx="5">
                    <c:v>Magdalena</c:v>
                  </c:pt>
                  <c:pt idx="6">
                    <c:v>Cesar</c:v>
                  </c:pt>
                  <c:pt idx="7">
                    <c:v>Bolivar</c:v>
                  </c:pt>
                  <c:pt idx="8">
                    <c:v>Cordoba</c:v>
                  </c:pt>
                  <c:pt idx="9">
                    <c:v>Antioquia</c:v>
                  </c:pt>
                  <c:pt idx="10">
                    <c:v>Acacias/ san carlos </c:v>
                  </c:pt>
                  <c:pt idx="11">
                    <c:v>San martin/Ariari</c:v>
                  </c:pt>
                  <c:pt idx="12">
                    <c:v>Casanare</c:v>
                  </c:pt>
                  <c:pt idx="13">
                    <c:v>Cumaral / Bajo upia</c:v>
                  </c:pt>
                  <c:pt idx="14">
                    <c:v>Puerto Gaitan / Vichada</c:v>
                  </c:pt>
                </c:lvl>
                <c:lvl>
                  <c:pt idx="0">
                    <c:v>Central</c:v>
                  </c:pt>
                  <c:pt idx="6">
                    <c:v>Norte</c:v>
                  </c:pt>
                  <c:pt idx="10">
                    <c:v>Oriental</c:v>
                  </c:pt>
                </c:lvl>
              </c:multiLvlStrCache>
            </c:multiLvlStrRef>
          </c:cat>
          <c:val>
            <c:numRef>
              <c:f>'[Comportamiento AGL subzonas colombia 2022-2023.xlsx]Total'!$I$5:$I$19</c:f>
              <c:numCache>
                <c:formatCode>0.00</c:formatCode>
                <c:ptCount val="15"/>
                <c:pt idx="0">
                  <c:v>2.8333333333333335</c:v>
                </c:pt>
                <c:pt idx="1">
                  <c:v>2.6922222222222221</c:v>
                </c:pt>
                <c:pt idx="2">
                  <c:v>3.0033333333333334</c:v>
                </c:pt>
                <c:pt idx="3">
                  <c:v>3.15</c:v>
                </c:pt>
                <c:pt idx="4">
                  <c:v>4.8</c:v>
                </c:pt>
                <c:pt idx="5">
                  <c:v>3.14</c:v>
                </c:pt>
                <c:pt idx="6">
                  <c:v>2.71</c:v>
                </c:pt>
                <c:pt idx="7">
                  <c:v>2.08</c:v>
                </c:pt>
                <c:pt idx="8">
                  <c:v>3.47</c:v>
                </c:pt>
                <c:pt idx="9">
                  <c:v>2.02</c:v>
                </c:pt>
                <c:pt idx="10" formatCode="General">
                  <c:v>3.62</c:v>
                </c:pt>
                <c:pt idx="11">
                  <c:v>2.97</c:v>
                </c:pt>
                <c:pt idx="12">
                  <c:v>4.0999999999999996</c:v>
                </c:pt>
                <c:pt idx="13">
                  <c:v>4.1500000000000004</c:v>
                </c:pt>
                <c:pt idx="14">
                  <c:v>7.43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F4-4683-BFA0-A6A03E83C165}"/>
            </c:ext>
          </c:extLst>
        </c:ser>
        <c:ser>
          <c:idx val="6"/>
          <c:order val="6"/>
          <c:tx>
            <c:strRef>
              <c:f>'[Comportamiento AGL subzonas colombia 2022-2023.xlsx]Total'!$J$4</c:f>
              <c:strCache>
                <c:ptCount val="1"/>
                <c:pt idx="0">
                  <c:v>jul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'[Comportamiento AGL subzonas colombia 2022-2023.xlsx]Total'!$B$5:$C$19</c:f>
              <c:multiLvlStrCache>
                <c:ptCount val="15"/>
                <c:lvl>
                  <c:pt idx="0">
                    <c:v>Cesar</c:v>
                  </c:pt>
                  <c:pt idx="1">
                    <c:v>Santander</c:v>
                  </c:pt>
                  <c:pt idx="2">
                    <c:v>N. de Santander</c:v>
                  </c:pt>
                  <c:pt idx="3">
                    <c:v>Bolivar</c:v>
                  </c:pt>
                  <c:pt idx="4">
                    <c:v>Cundinamarca</c:v>
                  </c:pt>
                  <c:pt idx="5">
                    <c:v>Magdalena</c:v>
                  </c:pt>
                  <c:pt idx="6">
                    <c:v>Cesar</c:v>
                  </c:pt>
                  <c:pt idx="7">
                    <c:v>Bolivar</c:v>
                  </c:pt>
                  <c:pt idx="8">
                    <c:v>Cordoba</c:v>
                  </c:pt>
                  <c:pt idx="9">
                    <c:v>Antioquia</c:v>
                  </c:pt>
                  <c:pt idx="10">
                    <c:v>Acacias/ san carlos </c:v>
                  </c:pt>
                  <c:pt idx="11">
                    <c:v>San martin/Ariari</c:v>
                  </c:pt>
                  <c:pt idx="12">
                    <c:v>Casanare</c:v>
                  </c:pt>
                  <c:pt idx="13">
                    <c:v>Cumaral / Bajo upia</c:v>
                  </c:pt>
                  <c:pt idx="14">
                    <c:v>Puerto Gaitan / Vichada</c:v>
                  </c:pt>
                </c:lvl>
                <c:lvl>
                  <c:pt idx="0">
                    <c:v>Central</c:v>
                  </c:pt>
                  <c:pt idx="6">
                    <c:v>Norte</c:v>
                  </c:pt>
                  <c:pt idx="10">
                    <c:v>Oriental</c:v>
                  </c:pt>
                </c:lvl>
              </c:multiLvlStrCache>
            </c:multiLvlStrRef>
          </c:cat>
          <c:val>
            <c:numRef>
              <c:f>'[Comportamiento AGL subzonas colombia 2022-2023.xlsx]Total'!$J$5:$J$19</c:f>
              <c:numCache>
                <c:formatCode>0.00</c:formatCode>
                <c:ptCount val="15"/>
                <c:pt idx="0">
                  <c:v>2.7133333333333334</c:v>
                </c:pt>
                <c:pt idx="1">
                  <c:v>2.5666666666666664</c:v>
                </c:pt>
                <c:pt idx="2">
                  <c:v>2.9233333333333333</c:v>
                </c:pt>
                <c:pt idx="3">
                  <c:v>2.89</c:v>
                </c:pt>
                <c:pt idx="4">
                  <c:v>4.6500000000000004</c:v>
                </c:pt>
                <c:pt idx="5">
                  <c:v>3.22</c:v>
                </c:pt>
                <c:pt idx="6">
                  <c:v>2.33</c:v>
                </c:pt>
                <c:pt idx="7">
                  <c:v>2.86</c:v>
                </c:pt>
                <c:pt idx="8">
                  <c:v>3.41</c:v>
                </c:pt>
                <c:pt idx="9">
                  <c:v>1.97</c:v>
                </c:pt>
                <c:pt idx="10" formatCode="General">
                  <c:v>3.85</c:v>
                </c:pt>
                <c:pt idx="11">
                  <c:v>2.68</c:v>
                </c:pt>
                <c:pt idx="12">
                  <c:v>3.3</c:v>
                </c:pt>
                <c:pt idx="13">
                  <c:v>3.38</c:v>
                </c:pt>
                <c:pt idx="14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F4-4683-BFA0-A6A03E83C165}"/>
            </c:ext>
          </c:extLst>
        </c:ser>
        <c:ser>
          <c:idx val="7"/>
          <c:order val="7"/>
          <c:tx>
            <c:strRef>
              <c:f>'[Comportamiento AGL subzonas colombia 2022-2023.xlsx]Total'!$K$4</c:f>
              <c:strCache>
                <c:ptCount val="1"/>
                <c:pt idx="0">
                  <c:v>ago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'[Comportamiento AGL subzonas colombia 2022-2023.xlsx]Total'!$B$5:$C$19</c:f>
              <c:multiLvlStrCache>
                <c:ptCount val="15"/>
                <c:lvl>
                  <c:pt idx="0">
                    <c:v>Cesar</c:v>
                  </c:pt>
                  <c:pt idx="1">
                    <c:v>Santander</c:v>
                  </c:pt>
                  <c:pt idx="2">
                    <c:v>N. de Santander</c:v>
                  </c:pt>
                  <c:pt idx="3">
                    <c:v>Bolivar</c:v>
                  </c:pt>
                  <c:pt idx="4">
                    <c:v>Cundinamarca</c:v>
                  </c:pt>
                  <c:pt idx="5">
                    <c:v>Magdalena</c:v>
                  </c:pt>
                  <c:pt idx="6">
                    <c:v>Cesar</c:v>
                  </c:pt>
                  <c:pt idx="7">
                    <c:v>Bolivar</c:v>
                  </c:pt>
                  <c:pt idx="8">
                    <c:v>Cordoba</c:v>
                  </c:pt>
                  <c:pt idx="9">
                    <c:v>Antioquia</c:v>
                  </c:pt>
                  <c:pt idx="10">
                    <c:v>Acacias/ san carlos </c:v>
                  </c:pt>
                  <c:pt idx="11">
                    <c:v>San martin/Ariari</c:v>
                  </c:pt>
                  <c:pt idx="12">
                    <c:v>Casanare</c:v>
                  </c:pt>
                  <c:pt idx="13">
                    <c:v>Cumaral / Bajo upia</c:v>
                  </c:pt>
                  <c:pt idx="14">
                    <c:v>Puerto Gaitan / Vichada</c:v>
                  </c:pt>
                </c:lvl>
                <c:lvl>
                  <c:pt idx="0">
                    <c:v>Central</c:v>
                  </c:pt>
                  <c:pt idx="6">
                    <c:v>Norte</c:v>
                  </c:pt>
                  <c:pt idx="10">
                    <c:v>Oriental</c:v>
                  </c:pt>
                </c:lvl>
              </c:multiLvlStrCache>
            </c:multiLvlStrRef>
          </c:cat>
          <c:val>
            <c:numRef>
              <c:f>'[Comportamiento AGL subzonas colombia 2022-2023.xlsx]Total'!$K$5:$K$19</c:f>
              <c:numCache>
                <c:formatCode>0.00</c:formatCode>
                <c:ptCount val="15"/>
                <c:pt idx="0">
                  <c:v>2.7600000000000002</c:v>
                </c:pt>
                <c:pt idx="1">
                  <c:v>2.5811111111111114</c:v>
                </c:pt>
                <c:pt idx="2">
                  <c:v>2.83</c:v>
                </c:pt>
                <c:pt idx="3">
                  <c:v>3.21</c:v>
                </c:pt>
                <c:pt idx="4">
                  <c:v>5.16</c:v>
                </c:pt>
                <c:pt idx="5">
                  <c:v>3.39</c:v>
                </c:pt>
                <c:pt idx="6">
                  <c:v>2.41</c:v>
                </c:pt>
                <c:pt idx="7">
                  <c:v>2.69</c:v>
                </c:pt>
                <c:pt idx="8">
                  <c:v>3.61</c:v>
                </c:pt>
                <c:pt idx="9">
                  <c:v>2.0499999999999998</c:v>
                </c:pt>
                <c:pt idx="10" formatCode="General">
                  <c:v>3.67</c:v>
                </c:pt>
                <c:pt idx="11">
                  <c:v>3.06</c:v>
                </c:pt>
                <c:pt idx="12">
                  <c:v>3.27</c:v>
                </c:pt>
                <c:pt idx="13">
                  <c:v>3.12</c:v>
                </c:pt>
                <c:pt idx="14">
                  <c:v>4.9800000000000004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0F4-4683-BFA0-A6A03E83C165}"/>
            </c:ext>
          </c:extLst>
        </c:ser>
        <c:ser>
          <c:idx val="8"/>
          <c:order val="8"/>
          <c:tx>
            <c:strRef>
              <c:f>'[Comportamiento AGL subzonas colombia 2022-2023.xlsx]Total'!$L$4</c:f>
              <c:strCache>
                <c:ptCount val="1"/>
                <c:pt idx="0">
                  <c:v>sep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'[Comportamiento AGL subzonas colombia 2022-2023.xlsx]Total'!$B$5:$C$19</c:f>
              <c:multiLvlStrCache>
                <c:ptCount val="15"/>
                <c:lvl>
                  <c:pt idx="0">
                    <c:v>Cesar</c:v>
                  </c:pt>
                  <c:pt idx="1">
                    <c:v>Santander</c:v>
                  </c:pt>
                  <c:pt idx="2">
                    <c:v>N. de Santander</c:v>
                  </c:pt>
                  <c:pt idx="3">
                    <c:v>Bolivar</c:v>
                  </c:pt>
                  <c:pt idx="4">
                    <c:v>Cundinamarca</c:v>
                  </c:pt>
                  <c:pt idx="5">
                    <c:v>Magdalena</c:v>
                  </c:pt>
                  <c:pt idx="6">
                    <c:v>Cesar</c:v>
                  </c:pt>
                  <c:pt idx="7">
                    <c:v>Bolivar</c:v>
                  </c:pt>
                  <c:pt idx="8">
                    <c:v>Cordoba</c:v>
                  </c:pt>
                  <c:pt idx="9">
                    <c:v>Antioquia</c:v>
                  </c:pt>
                  <c:pt idx="10">
                    <c:v>Acacias/ san carlos </c:v>
                  </c:pt>
                  <c:pt idx="11">
                    <c:v>San martin/Ariari</c:v>
                  </c:pt>
                  <c:pt idx="12">
                    <c:v>Casanare</c:v>
                  </c:pt>
                  <c:pt idx="13">
                    <c:v>Cumaral / Bajo upia</c:v>
                  </c:pt>
                  <c:pt idx="14">
                    <c:v>Puerto Gaitan / Vichada</c:v>
                  </c:pt>
                </c:lvl>
                <c:lvl>
                  <c:pt idx="0">
                    <c:v>Central</c:v>
                  </c:pt>
                  <c:pt idx="6">
                    <c:v>Norte</c:v>
                  </c:pt>
                  <c:pt idx="10">
                    <c:v>Oriental</c:v>
                  </c:pt>
                </c:lvl>
              </c:multiLvlStrCache>
            </c:multiLvlStrRef>
          </c:cat>
          <c:val>
            <c:numRef>
              <c:f>'[Comportamiento AGL subzonas colombia 2022-2023.xlsx]Total'!$L$5:$L$19</c:f>
              <c:numCache>
                <c:formatCode>0.00</c:formatCode>
                <c:ptCount val="15"/>
                <c:pt idx="0">
                  <c:v>2.7366666666666664</c:v>
                </c:pt>
                <c:pt idx="1">
                  <c:v>2.6199999999999997</c:v>
                </c:pt>
                <c:pt idx="2">
                  <c:v>2.81</c:v>
                </c:pt>
                <c:pt idx="3">
                  <c:v>2.95</c:v>
                </c:pt>
                <c:pt idx="4">
                  <c:v>4.8499999999999996</c:v>
                </c:pt>
                <c:pt idx="5">
                  <c:v>3.04</c:v>
                </c:pt>
                <c:pt idx="6">
                  <c:v>2.27</c:v>
                </c:pt>
                <c:pt idx="7">
                  <c:v>2.67</c:v>
                </c:pt>
                <c:pt idx="8">
                  <c:v>3.4</c:v>
                </c:pt>
                <c:pt idx="9">
                  <c:v>1.94</c:v>
                </c:pt>
                <c:pt idx="10" formatCode="General">
                  <c:v>2.3199999999999998</c:v>
                </c:pt>
                <c:pt idx="11">
                  <c:v>2.95</c:v>
                </c:pt>
                <c:pt idx="12">
                  <c:v>2.77</c:v>
                </c:pt>
                <c:pt idx="13">
                  <c:v>3.1</c:v>
                </c:pt>
                <c:pt idx="14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F4-4683-BFA0-A6A03E83C165}"/>
            </c:ext>
          </c:extLst>
        </c:ser>
        <c:ser>
          <c:idx val="9"/>
          <c:order val="9"/>
          <c:tx>
            <c:strRef>
              <c:f>'[Comportamiento AGL subzonas colombia 2022-2023.xlsx]Total'!$M$4</c:f>
              <c:strCache>
                <c:ptCount val="1"/>
                <c:pt idx="0">
                  <c:v>oct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'[Comportamiento AGL subzonas colombia 2022-2023.xlsx]Total'!$B$5:$C$19</c:f>
              <c:multiLvlStrCache>
                <c:ptCount val="15"/>
                <c:lvl>
                  <c:pt idx="0">
                    <c:v>Cesar</c:v>
                  </c:pt>
                  <c:pt idx="1">
                    <c:v>Santander</c:v>
                  </c:pt>
                  <c:pt idx="2">
                    <c:v>N. de Santander</c:v>
                  </c:pt>
                  <c:pt idx="3">
                    <c:v>Bolivar</c:v>
                  </c:pt>
                  <c:pt idx="4">
                    <c:v>Cundinamarca</c:v>
                  </c:pt>
                  <c:pt idx="5">
                    <c:v>Magdalena</c:v>
                  </c:pt>
                  <c:pt idx="6">
                    <c:v>Cesar</c:v>
                  </c:pt>
                  <c:pt idx="7">
                    <c:v>Bolivar</c:v>
                  </c:pt>
                  <c:pt idx="8">
                    <c:v>Cordoba</c:v>
                  </c:pt>
                  <c:pt idx="9">
                    <c:v>Antioquia</c:v>
                  </c:pt>
                  <c:pt idx="10">
                    <c:v>Acacias/ san carlos </c:v>
                  </c:pt>
                  <c:pt idx="11">
                    <c:v>San martin/Ariari</c:v>
                  </c:pt>
                  <c:pt idx="12">
                    <c:v>Casanare</c:v>
                  </c:pt>
                  <c:pt idx="13">
                    <c:v>Cumaral / Bajo upia</c:v>
                  </c:pt>
                  <c:pt idx="14">
                    <c:v>Puerto Gaitan / Vichada</c:v>
                  </c:pt>
                </c:lvl>
                <c:lvl>
                  <c:pt idx="0">
                    <c:v>Central</c:v>
                  </c:pt>
                  <c:pt idx="6">
                    <c:v>Norte</c:v>
                  </c:pt>
                  <c:pt idx="10">
                    <c:v>Oriental</c:v>
                  </c:pt>
                </c:lvl>
              </c:multiLvlStrCache>
            </c:multiLvlStrRef>
          </c:cat>
          <c:val>
            <c:numRef>
              <c:f>'[Comportamiento AGL subzonas colombia 2022-2023.xlsx]Total'!$M$5:$M$19</c:f>
              <c:numCache>
                <c:formatCode>0.00</c:formatCode>
                <c:ptCount val="15"/>
                <c:pt idx="0">
                  <c:v>3.2</c:v>
                </c:pt>
                <c:pt idx="1">
                  <c:v>2.9350000000000005</c:v>
                </c:pt>
                <c:pt idx="2">
                  <c:v>3.26</c:v>
                </c:pt>
                <c:pt idx="3">
                  <c:v>3.2750000000000004</c:v>
                </c:pt>
                <c:pt idx="5">
                  <c:v>3.2</c:v>
                </c:pt>
                <c:pt idx="6">
                  <c:v>2.9350000000000005</c:v>
                </c:pt>
                <c:pt idx="7">
                  <c:v>3.26</c:v>
                </c:pt>
                <c:pt idx="8">
                  <c:v>3.2750000000000004</c:v>
                </c:pt>
                <c:pt idx="10">
                  <c:v>3.2</c:v>
                </c:pt>
                <c:pt idx="11">
                  <c:v>2.9350000000000005</c:v>
                </c:pt>
                <c:pt idx="12">
                  <c:v>3.26</c:v>
                </c:pt>
                <c:pt idx="13">
                  <c:v>3.2750000000000004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0F4-4683-BFA0-A6A03E83C1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4455855"/>
        <c:axId val="1507809855"/>
      </c:barChart>
      <c:catAx>
        <c:axId val="1324455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507809855"/>
        <c:crosses val="autoZero"/>
        <c:auto val="1"/>
        <c:lblAlgn val="ctr"/>
        <c:lblOffset val="100"/>
        <c:noMultiLvlLbl val="0"/>
      </c:catAx>
      <c:valAx>
        <c:axId val="1507809855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accent6">
                  <a:lumMod val="75000"/>
                  <a:alpha val="97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r>
                  <a:rPr lang="es-CO"/>
                  <a:t>% AGL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ova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1324455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75000"/>
              <a:lumOff val="25000"/>
            </a:schemeClr>
          </a:solidFill>
          <a:latin typeface="Arial Nova" panose="020B05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67654822184052"/>
          <c:y val="3.7813141683778237E-2"/>
          <c:w val="0.79503453711345573"/>
          <c:h val="0.7899680832068565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% AGL CPO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Hoja1!$B$2:$B$27</c:f>
              <c:numCache>
                <c:formatCode>mmm\-yy</c:formatCode>
                <c:ptCount val="26"/>
                <c:pt idx="0">
                  <c:v>44470</c:v>
                </c:pt>
                <c:pt idx="1">
                  <c:v>44501</c:v>
                </c:pt>
                <c:pt idx="2">
                  <c:v>44531</c:v>
                </c:pt>
                <c:pt idx="3">
                  <c:v>44562</c:v>
                </c:pt>
                <c:pt idx="4">
                  <c:v>44593</c:v>
                </c:pt>
                <c:pt idx="5">
                  <c:v>44621</c:v>
                </c:pt>
                <c:pt idx="6">
                  <c:v>44652</c:v>
                </c:pt>
                <c:pt idx="7">
                  <c:v>44682</c:v>
                </c:pt>
                <c:pt idx="8">
                  <c:v>44713</c:v>
                </c:pt>
                <c:pt idx="9">
                  <c:v>44743</c:v>
                </c:pt>
                <c:pt idx="10">
                  <c:v>44774</c:v>
                </c:pt>
                <c:pt idx="11">
                  <c:v>44805</c:v>
                </c:pt>
                <c:pt idx="12">
                  <c:v>44835</c:v>
                </c:pt>
                <c:pt idx="13">
                  <c:v>44866</c:v>
                </c:pt>
                <c:pt idx="14">
                  <c:v>44896</c:v>
                </c:pt>
                <c:pt idx="15">
                  <c:v>44927</c:v>
                </c:pt>
                <c:pt idx="16">
                  <c:v>44958</c:v>
                </c:pt>
                <c:pt idx="17">
                  <c:v>44986</c:v>
                </c:pt>
                <c:pt idx="18">
                  <c:v>45017</c:v>
                </c:pt>
                <c:pt idx="19">
                  <c:v>45047</c:v>
                </c:pt>
                <c:pt idx="20">
                  <c:v>45078</c:v>
                </c:pt>
                <c:pt idx="21">
                  <c:v>45108</c:v>
                </c:pt>
                <c:pt idx="22">
                  <c:v>45139</c:v>
                </c:pt>
                <c:pt idx="23">
                  <c:v>45170</c:v>
                </c:pt>
                <c:pt idx="24">
                  <c:v>45200</c:v>
                </c:pt>
                <c:pt idx="25">
                  <c:v>45231</c:v>
                </c:pt>
              </c:numCache>
            </c:numRef>
          </c:xVal>
          <c:yVal>
            <c:numRef>
              <c:f>Hoja1!$C$2:$C$27</c:f>
              <c:numCache>
                <c:formatCode>0.00%</c:formatCode>
                <c:ptCount val="26"/>
                <c:pt idx="0">
                  <c:v>4.3499999999999997E-2</c:v>
                </c:pt>
                <c:pt idx="1">
                  <c:v>4.0800000000000003E-2</c:v>
                </c:pt>
                <c:pt idx="2">
                  <c:v>3.4200000000000001E-2</c:v>
                </c:pt>
                <c:pt idx="3">
                  <c:v>3.9300000000000002E-2</c:v>
                </c:pt>
                <c:pt idx="4">
                  <c:v>3.9E-2</c:v>
                </c:pt>
                <c:pt idx="5">
                  <c:v>4.41E-2</c:v>
                </c:pt>
                <c:pt idx="6">
                  <c:v>4.4499999999999998E-2</c:v>
                </c:pt>
                <c:pt idx="7">
                  <c:v>4.5600000000000002E-2</c:v>
                </c:pt>
                <c:pt idx="8">
                  <c:v>3.4200000000000001E-2</c:v>
                </c:pt>
                <c:pt idx="9">
                  <c:v>4.2099999999999999E-2</c:v>
                </c:pt>
                <c:pt idx="10">
                  <c:v>3.5099999999999999E-2</c:v>
                </c:pt>
                <c:pt idx="11">
                  <c:v>3.4000000000000002E-2</c:v>
                </c:pt>
                <c:pt idx="12">
                  <c:v>3.1399999999999997E-2</c:v>
                </c:pt>
                <c:pt idx="13">
                  <c:v>3.1300000000000001E-2</c:v>
                </c:pt>
                <c:pt idx="14">
                  <c:v>3.5299999999999998E-2</c:v>
                </c:pt>
                <c:pt idx="15">
                  <c:v>3.56E-2</c:v>
                </c:pt>
                <c:pt idx="16">
                  <c:v>3.2800000000000003E-2</c:v>
                </c:pt>
                <c:pt idx="17">
                  <c:v>3.32E-2</c:v>
                </c:pt>
                <c:pt idx="18">
                  <c:v>3.3700000000000001E-2</c:v>
                </c:pt>
                <c:pt idx="19">
                  <c:v>3.27E-2</c:v>
                </c:pt>
                <c:pt idx="20">
                  <c:v>3.3000000000000002E-2</c:v>
                </c:pt>
                <c:pt idx="21">
                  <c:v>2.6700000000000002E-2</c:v>
                </c:pt>
                <c:pt idx="22">
                  <c:v>2.81E-2</c:v>
                </c:pt>
                <c:pt idx="23">
                  <c:v>2.69E-2</c:v>
                </c:pt>
                <c:pt idx="24">
                  <c:v>3.1399999999999997E-2</c:v>
                </c:pt>
                <c:pt idx="25">
                  <c:v>2.8500000000000001E-2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9FA-4ACA-A4B1-834A7863E3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637919"/>
        <c:axId val="267744319"/>
      </c:scatterChart>
      <c:valAx>
        <c:axId val="2406379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267744319"/>
        <c:crosses val="autoZero"/>
        <c:crossBetween val="midCat"/>
      </c:valAx>
      <c:valAx>
        <c:axId val="267744319"/>
        <c:scaling>
          <c:orientation val="minMax"/>
          <c:min val="2.5000000000000005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r>
                  <a:rPr lang="es-CO"/>
                  <a:t>% AGL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ova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pPr>
            <a:endParaRPr lang="en-US"/>
          </a:p>
        </c:txPr>
        <c:crossAx val="240637919"/>
        <c:crosses val="autoZero"/>
        <c:crossBetween val="midCat"/>
        <c:majorUnit val="1.0000000000000002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65000"/>
        </a:schemeClr>
      </a:solidFill>
    </a:ln>
    <a:effectLst/>
  </c:spPr>
  <c:txPr>
    <a:bodyPr/>
    <a:lstStyle/>
    <a:p>
      <a:pPr>
        <a:defRPr sz="1400" b="1">
          <a:latin typeface="Arial Nova" panose="020B05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85546-7C7C-4B3E-ABEB-2669F1A65FB2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831701CF-77C7-46C0-A913-8CC39517BAB8}">
      <dgm:prSet phldrT="[Text]" custT="1"/>
      <dgm:spPr/>
      <dgm:t>
        <a:bodyPr rtlCol="0"/>
        <a:lstStyle/>
        <a:p>
          <a:r>
            <a:rPr lang="es-ES" sz="1100" b="0" noProof="0">
              <a:latin typeface="Arial Nova" panose="020B0504020202020204" pitchFamily="34" charset="0"/>
            </a:rPr>
            <a:t>Las refinadoras de aceite de palma requieren este nuevo parámetro, con el objetivo de identificar que tan fácil es refinar el aceite.</a:t>
          </a:r>
        </a:p>
      </dgm:t>
    </dgm:pt>
    <dgm:pt modelId="{13FBC60D-3EA6-4496-BA97-C1AE8C7F8961}" type="parTrans" cxnId="{39A11E5C-7A57-4117-A6DF-36000C29509C}">
      <dgm:prSet/>
      <dgm:spPr/>
      <dgm:t>
        <a:bodyPr rtlCol="0"/>
        <a:lstStyle/>
        <a:p>
          <a:pPr rtl="0"/>
          <a:endParaRPr lang="es-ES" noProof="0">
            <a:latin typeface="Arial Nova" panose="020B0504020202020204" pitchFamily="34" charset="0"/>
          </a:endParaRPr>
        </a:p>
      </dgm:t>
    </dgm:pt>
    <dgm:pt modelId="{75156CDF-E17B-4DAD-AE37-EA44D7F37090}" type="sibTrans" cxnId="{39A11E5C-7A57-4117-A6DF-36000C29509C}">
      <dgm:prSet/>
      <dgm:spPr/>
      <dgm:t>
        <a:bodyPr rtlCol="0"/>
        <a:lstStyle/>
        <a:p>
          <a:pPr rtl="0"/>
          <a:endParaRPr lang="es-ES" noProof="0">
            <a:latin typeface="Arial Nova" panose="020B0504020202020204" pitchFamily="34" charset="0"/>
          </a:endParaRPr>
        </a:p>
      </dgm:t>
    </dgm:pt>
    <dgm:pt modelId="{3CB04A44-4013-4CA7-90FD-29AFC3C15E37}">
      <dgm:prSet/>
      <dgm:spPr/>
      <dgm:t>
        <a:bodyPr rtlCol="0"/>
        <a:lstStyle/>
        <a:p>
          <a:r>
            <a:rPr lang="es-CO">
              <a:latin typeface="Arial Nova" panose="020B0504020202020204" pitchFamily="34" charset="0"/>
              <a:cs typeface="Calibri" panose="020F0502020204030204" pitchFamily="34" charset="0"/>
            </a:rPr>
            <a:t>Incremento de la producción y comercialización del aceite de palma </a:t>
          </a:r>
          <a:r>
            <a:rPr lang="es-CO" err="1">
              <a:latin typeface="Arial Nova" panose="020B0504020202020204" pitchFamily="34" charset="0"/>
              <a:cs typeface="Calibri" panose="020F0502020204030204" pitchFamily="34" charset="0"/>
            </a:rPr>
            <a:t>OxG</a:t>
          </a:r>
          <a:endParaRPr lang="es-ES" noProof="0">
            <a:latin typeface="Arial Nova" panose="020B0504020202020204" pitchFamily="34" charset="0"/>
          </a:endParaRPr>
        </a:p>
      </dgm:t>
    </dgm:pt>
    <dgm:pt modelId="{ECEE936A-E3CC-4209-BECC-1CD0C85A2B72}" type="parTrans" cxnId="{24A8F052-3377-4BA4-8C62-CCF5039C85D7}">
      <dgm:prSet/>
      <dgm:spPr/>
      <dgm:t>
        <a:bodyPr rtlCol="0"/>
        <a:lstStyle/>
        <a:p>
          <a:pPr rtl="0"/>
          <a:endParaRPr lang="es-ES" noProof="0">
            <a:latin typeface="Arial Nova" panose="020B0504020202020204" pitchFamily="34" charset="0"/>
          </a:endParaRPr>
        </a:p>
      </dgm:t>
    </dgm:pt>
    <dgm:pt modelId="{D7A8F7A0-47A3-4464-B3B7-E0806DF46627}" type="sibTrans" cxnId="{24A8F052-3377-4BA4-8C62-CCF5039C85D7}">
      <dgm:prSet/>
      <dgm:spPr/>
      <dgm:t>
        <a:bodyPr rtlCol="0"/>
        <a:lstStyle/>
        <a:p>
          <a:pPr rtl="0"/>
          <a:endParaRPr lang="es-ES" noProof="0">
            <a:latin typeface="Arial Nova" panose="020B0504020202020204" pitchFamily="34" charset="0"/>
          </a:endParaRPr>
        </a:p>
      </dgm:t>
    </dgm:pt>
    <dgm:pt modelId="{2AEE5C11-34AE-4EB7-8907-9BED418EA471}">
      <dgm:prSet/>
      <dgm:spPr/>
      <dgm:t>
        <a:bodyPr rtlCol="0"/>
        <a:lstStyle/>
        <a:p>
          <a:r>
            <a:rPr lang="es-CO">
              <a:latin typeface="Arial Nova" panose="020B0504020202020204" pitchFamily="34" charset="0"/>
              <a:cs typeface="Calibri" panose="020F0502020204030204" pitchFamily="34" charset="0"/>
            </a:rPr>
            <a:t>La EFSA reportó la presencia de elementos contaminantes en los aceites vegetales (3MCP /GE).</a:t>
          </a:r>
          <a:endParaRPr lang="es-ES" noProof="0">
            <a:latin typeface="Arial Nova" panose="020B0504020202020204" pitchFamily="34" charset="0"/>
          </a:endParaRPr>
        </a:p>
      </dgm:t>
    </dgm:pt>
    <dgm:pt modelId="{2E14AD1F-C7EA-45AE-ADC0-0EE92A6516CB}" type="parTrans" cxnId="{DD687B5C-28C8-4088-99B8-D375C5FDAE4A}">
      <dgm:prSet/>
      <dgm:spPr/>
      <dgm:t>
        <a:bodyPr rtlCol="0"/>
        <a:lstStyle/>
        <a:p>
          <a:pPr rtl="0"/>
          <a:endParaRPr lang="es-ES" noProof="0">
            <a:latin typeface="Arial Nova" panose="020B0504020202020204" pitchFamily="34" charset="0"/>
          </a:endParaRPr>
        </a:p>
      </dgm:t>
    </dgm:pt>
    <dgm:pt modelId="{F36FDDA0-6B91-47CB-8114-B6F076E55FC8}" type="sibTrans" cxnId="{DD687B5C-28C8-4088-99B8-D375C5FDAE4A}">
      <dgm:prSet/>
      <dgm:spPr/>
      <dgm:t>
        <a:bodyPr rtlCol="0"/>
        <a:lstStyle/>
        <a:p>
          <a:pPr rtl="0"/>
          <a:endParaRPr lang="es-ES" noProof="0">
            <a:latin typeface="Arial Nova" panose="020B0504020202020204" pitchFamily="34" charset="0"/>
          </a:endParaRPr>
        </a:p>
      </dgm:t>
    </dgm:pt>
    <dgm:pt modelId="{92921081-529B-4D1C-83A4-C416BB4C5224}">
      <dgm:prSet/>
      <dgm:spPr/>
      <dgm:t>
        <a:bodyPr rtlCol="0"/>
        <a:lstStyle/>
        <a:p>
          <a:r>
            <a:rPr lang="es-CO">
              <a:latin typeface="Arial Nova" panose="020B0504020202020204" pitchFamily="34" charset="0"/>
            </a:rPr>
            <a:t>EPA estableció que el contenido de grasa trans en alimentos = 0 ppm</a:t>
          </a:r>
        </a:p>
        <a:p>
          <a:endParaRPr lang="es-ES" noProof="0">
            <a:latin typeface="Arial Nova" panose="020B0504020202020204" pitchFamily="34" charset="0"/>
          </a:endParaRPr>
        </a:p>
      </dgm:t>
    </dgm:pt>
    <dgm:pt modelId="{ECC13403-1F53-4ED4-AE4F-334EEC7C8710}" type="sibTrans" cxnId="{B05C4C7C-FEB8-4825-98A0-C38D3021918A}">
      <dgm:prSet/>
      <dgm:spPr/>
      <dgm:t>
        <a:bodyPr rtlCol="0"/>
        <a:lstStyle/>
        <a:p>
          <a:pPr rtl="0"/>
          <a:endParaRPr lang="es-ES" noProof="0">
            <a:latin typeface="Arial Nova" panose="020B0504020202020204" pitchFamily="34" charset="0"/>
          </a:endParaRPr>
        </a:p>
      </dgm:t>
    </dgm:pt>
    <dgm:pt modelId="{5AD2C2F8-A1D7-469B-93D8-B578BEFE51F8}" type="parTrans" cxnId="{B05C4C7C-FEB8-4825-98A0-C38D3021918A}">
      <dgm:prSet/>
      <dgm:spPr/>
      <dgm:t>
        <a:bodyPr rtlCol="0"/>
        <a:lstStyle/>
        <a:p>
          <a:pPr rtl="0"/>
          <a:endParaRPr lang="es-ES" noProof="0">
            <a:latin typeface="Arial Nova" panose="020B0504020202020204" pitchFamily="34" charset="0"/>
          </a:endParaRPr>
        </a:p>
      </dgm:t>
    </dgm:pt>
    <dgm:pt modelId="{0BF2DB47-A06F-49B8-9E1B-549AE300B44A}">
      <dgm:prSet/>
      <dgm:spPr/>
      <dgm:t>
        <a:bodyPr/>
        <a:lstStyle/>
        <a:p>
          <a:r>
            <a:rPr lang="es-CO" b="1">
              <a:solidFill>
                <a:schemeClr val="accent1"/>
              </a:solidFill>
              <a:latin typeface="Arial Nova" panose="020B0504020202020204" pitchFamily="34" charset="0"/>
              <a:cs typeface="Calibri" panose="020F0502020204030204" pitchFamily="34" charset="0"/>
            </a:rPr>
            <a:t>El Aceite de Palma tiene mayor contenido</a:t>
          </a:r>
        </a:p>
      </dgm:t>
    </dgm:pt>
    <dgm:pt modelId="{532DD0F5-2AA8-40FA-ACDD-9BCC8B948FD2}" type="parTrans" cxnId="{93AE7397-3592-437A-9596-11E2E281E0FF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E225A5CA-AD53-4440-8B08-C5D5A8D17428}" type="sibTrans" cxnId="{93AE7397-3592-437A-9596-11E2E281E0FF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D1DCFCDD-6731-45B8-927A-8AD799563EBF}">
      <dgm:prSet custT="1"/>
      <dgm:spPr/>
      <dgm:t>
        <a:bodyPr rtlCol="0"/>
        <a:lstStyle/>
        <a:p>
          <a:pPr>
            <a:defRPr b="1"/>
          </a:pPr>
          <a:r>
            <a:rPr lang="es-ES" sz="1800" b="1" noProof="0">
              <a:solidFill>
                <a:srgbClr val="0033CC"/>
              </a:solidFill>
              <a:latin typeface="Arial Nova" panose="020B0504020202020204" pitchFamily="34" charset="0"/>
            </a:rPr>
            <a:t>GE: Glicidil Ester</a:t>
          </a:r>
          <a:br>
            <a:rPr lang="es-ES" sz="1500" noProof="0">
              <a:solidFill>
                <a:srgbClr val="0033CC"/>
              </a:solidFill>
              <a:latin typeface="Arial Nova" panose="020B0504020202020204" pitchFamily="34" charset="0"/>
            </a:rPr>
          </a:br>
          <a:r>
            <a:rPr lang="es-ES" sz="1500" noProof="0">
              <a:solidFill>
                <a:srgbClr val="0033CC"/>
              </a:solidFill>
              <a:latin typeface="Arial Nova" panose="020B0504020202020204" pitchFamily="34" charset="0"/>
            </a:rPr>
            <a:t>2018</a:t>
          </a:r>
          <a:endParaRPr lang="es-CO" sz="1500">
            <a:solidFill>
              <a:srgbClr val="0033CC"/>
            </a:solidFill>
            <a:latin typeface="Arial Nova" panose="020B0504020202020204" pitchFamily="34" charset="0"/>
            <a:cs typeface="Calibri" panose="020F0502020204030204" pitchFamily="34" charset="0"/>
          </a:endParaRPr>
        </a:p>
      </dgm:t>
    </dgm:pt>
    <dgm:pt modelId="{60BAD1F7-F934-40AF-8EF2-FF0D0DB3C8CB}" type="parTrans" cxnId="{01D31C18-5827-4FB4-9A98-BEE59B611C9A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8CBF6B0F-7BD2-4A29-A970-37B885DE0FDE}" type="sibTrans" cxnId="{01D31C18-5827-4FB4-9A98-BEE59B611C9A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21E0739E-012F-42DB-A4FA-264F3DE1034A}">
      <dgm:prSet/>
      <dgm:spPr/>
      <dgm:t>
        <a:bodyPr/>
        <a:lstStyle/>
        <a:p>
          <a:r>
            <a:rPr lang="es-CO">
              <a:latin typeface="Arial Nova" panose="020B0504020202020204" pitchFamily="34" charset="0"/>
              <a:cs typeface="Calibri" panose="020F0502020204030204" pitchFamily="34" charset="0"/>
            </a:rPr>
            <a:t>Resolución EU 290-2018. </a:t>
          </a:r>
        </a:p>
      </dgm:t>
    </dgm:pt>
    <dgm:pt modelId="{24527911-8315-4184-B41B-3F14D03E67A8}" type="parTrans" cxnId="{82D06D86-4385-4192-8AAB-6A93EA7FD7DD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4823119E-3701-43A4-94C2-5792759CDBCE}" type="sibTrans" cxnId="{82D06D86-4385-4192-8AAB-6A93EA7FD7DD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73DD70E6-665D-4617-918C-7A853DC9E8CF}">
      <dgm:prSet/>
      <dgm:spPr/>
      <dgm:t>
        <a:bodyPr/>
        <a:lstStyle/>
        <a:p>
          <a:r>
            <a:rPr lang="es-CO">
              <a:latin typeface="Arial Nova" panose="020B0504020202020204" pitchFamily="34" charset="0"/>
              <a:cs typeface="Calibri" panose="020F0502020204030204" pitchFamily="34" charset="0"/>
            </a:rPr>
            <a:t>Estableció límite máximo para GE en aceites vegetales y alimentos que los contengan. </a:t>
          </a:r>
        </a:p>
      </dgm:t>
    </dgm:pt>
    <dgm:pt modelId="{24BBACFC-523D-436A-944D-6938E7EE08E2}" type="parTrans" cxnId="{B1DAEB0A-021D-4DB8-9719-D996A4273789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1F11630C-38BB-4EAC-8007-D242CDC90BAD}" type="sibTrans" cxnId="{B1DAEB0A-021D-4DB8-9719-D996A4273789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1528F1F2-ADA1-48DC-BDD3-B5D6B2FB0647}">
      <dgm:prSet/>
      <dgm:spPr/>
      <dgm:t>
        <a:bodyPr/>
        <a:lstStyle/>
        <a:p>
          <a:r>
            <a:rPr lang="es-CO">
              <a:latin typeface="Arial Nova" panose="020B0504020202020204" pitchFamily="34" charset="0"/>
              <a:cs typeface="Calibri" panose="020F0502020204030204" pitchFamily="34" charset="0"/>
            </a:rPr>
            <a:t>CODEX </a:t>
          </a:r>
          <a:r>
            <a:rPr lang="es-CO" i="1" err="1">
              <a:latin typeface="Arial Nova" panose="020B0504020202020204" pitchFamily="34" charset="0"/>
              <a:cs typeface="Calibri" panose="020F0502020204030204" pitchFamily="34" charset="0"/>
            </a:rPr>
            <a:t>Alimentarius</a:t>
          </a:r>
          <a:r>
            <a:rPr lang="es-CO" i="1">
              <a:latin typeface="Arial Nova" panose="020B0504020202020204" pitchFamily="34" charset="0"/>
              <a:cs typeface="Calibri" panose="020F0502020204030204" pitchFamily="34" charset="0"/>
            </a:rPr>
            <a:t>,</a:t>
          </a:r>
          <a:r>
            <a:rPr lang="es-CO">
              <a:latin typeface="Arial Nova" panose="020B0504020202020204" pitchFamily="34" charset="0"/>
              <a:cs typeface="Calibri" panose="020F0502020204030204" pitchFamily="34" charset="0"/>
            </a:rPr>
            <a:t> aprobó el Código de Buenas Prácticas para reducir los 3MCPD/GE.</a:t>
          </a:r>
        </a:p>
      </dgm:t>
    </dgm:pt>
    <dgm:pt modelId="{75E0722E-D24F-4CAF-BC70-BC8C2D077454}" type="parTrans" cxnId="{5C58674B-41BB-4D9F-A589-541CA122684C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4E1B169E-2348-4D64-B91A-FA09CE1A31E9}" type="sibTrans" cxnId="{5C58674B-41BB-4D9F-A589-541CA122684C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2188A681-43C2-46C5-85E5-88FD19ACD0B0}">
      <dgm:prSet/>
      <dgm:spPr/>
      <dgm:t>
        <a:bodyPr/>
        <a:lstStyle/>
        <a:p>
          <a:r>
            <a:rPr lang="es-CO" b="1">
              <a:latin typeface="Arial Nova" panose="020B0504020202020204" pitchFamily="34" charset="0"/>
              <a:cs typeface="Calibri" panose="020F0502020204030204" pitchFamily="34" charset="0"/>
            </a:rPr>
            <a:t>Malasia e Indonesia proponen grados de calidad del CPO, según mercados</a:t>
          </a:r>
        </a:p>
      </dgm:t>
    </dgm:pt>
    <dgm:pt modelId="{405A9511-0D3A-4A23-9434-AB38F58C4EE3}" type="parTrans" cxnId="{70F3D05F-8C4E-4EE2-93B8-3F0E051C87E3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9169A40E-174D-41AB-B91A-CE1E556F10BA}" type="sibTrans" cxnId="{70F3D05F-8C4E-4EE2-93B8-3F0E051C87E3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982529D9-91C5-4BEA-BB4F-30579C8DF0A0}">
      <dgm:prSet custT="1"/>
      <dgm:spPr/>
      <dgm:t>
        <a:bodyPr rtlCol="0"/>
        <a:lstStyle/>
        <a:p>
          <a:pPr>
            <a:defRPr b="1"/>
          </a:pPr>
          <a:r>
            <a:rPr lang="es-ES" sz="1800" b="1" noProof="0">
              <a:solidFill>
                <a:srgbClr val="0033CC"/>
              </a:solidFill>
              <a:latin typeface="Arial Nova" panose="020B0504020202020204" pitchFamily="34" charset="0"/>
            </a:rPr>
            <a:t>3MCPD</a:t>
          </a:r>
          <a:br>
            <a:rPr lang="es-ES" sz="1500" noProof="0">
              <a:solidFill>
                <a:srgbClr val="0033CC"/>
              </a:solidFill>
              <a:latin typeface="Arial Nova" panose="020B0504020202020204" pitchFamily="34" charset="0"/>
            </a:rPr>
          </a:br>
          <a:r>
            <a:rPr lang="es-ES" sz="1500" noProof="0">
              <a:solidFill>
                <a:srgbClr val="0033CC"/>
              </a:solidFill>
              <a:latin typeface="Arial Nova" panose="020B0504020202020204" pitchFamily="34" charset="0"/>
            </a:rPr>
            <a:t>2020</a:t>
          </a:r>
          <a:endParaRPr lang="es-CO" sz="1500">
            <a:solidFill>
              <a:srgbClr val="0033CC"/>
            </a:solidFill>
            <a:latin typeface="Arial Nova" panose="020B0504020202020204" pitchFamily="34" charset="0"/>
            <a:cs typeface="Calibri" panose="020F0502020204030204" pitchFamily="34" charset="0"/>
          </a:endParaRPr>
        </a:p>
      </dgm:t>
    </dgm:pt>
    <dgm:pt modelId="{EB491845-C76B-4879-98A0-D6BA0F2A49EC}" type="parTrans" cxnId="{39B6B8E3-F0E6-4428-8C14-FBF8287D57EE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DD0FBE67-7632-4106-B4D0-6CF4265F4B2D}" type="sibTrans" cxnId="{39B6B8E3-F0E6-4428-8C14-FBF8287D57EE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DB6AB4F0-354A-4568-B1EE-3199842C59CF}">
      <dgm:prSet/>
      <dgm:spPr/>
      <dgm:t>
        <a:bodyPr/>
        <a:lstStyle/>
        <a:p>
          <a:r>
            <a:rPr lang="es-CO">
              <a:latin typeface="Arial Nova" panose="020B0504020202020204" pitchFamily="34" charset="0"/>
              <a:cs typeface="Calibri" panose="020F0502020204030204" pitchFamily="34" charset="0"/>
            </a:rPr>
            <a:t>Resolución EU 1322-20. </a:t>
          </a:r>
        </a:p>
      </dgm:t>
    </dgm:pt>
    <dgm:pt modelId="{4E834802-8FE0-4928-8ADF-C3603DA03FAE}" type="parTrans" cxnId="{449E8A69-3339-48CF-AF4B-814EE591368D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0D5865CB-9AC3-468C-8FB8-A29D1C943E1C}" type="sibTrans" cxnId="{449E8A69-3339-48CF-AF4B-814EE591368D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0A469E17-255D-40BE-A18E-4B6C02512C89}">
      <dgm:prSet/>
      <dgm:spPr/>
      <dgm:t>
        <a:bodyPr/>
        <a:lstStyle/>
        <a:p>
          <a:r>
            <a:rPr lang="es-CO">
              <a:latin typeface="Arial Nova" panose="020B0504020202020204" pitchFamily="34" charset="0"/>
              <a:cs typeface="Calibri" panose="020F0502020204030204" pitchFamily="34" charset="0"/>
            </a:rPr>
            <a:t>Estableció límite máximo para </a:t>
          </a:r>
          <a:r>
            <a:rPr lang="es-CO" b="1">
              <a:latin typeface="Arial Nova" panose="020B0504020202020204" pitchFamily="34" charset="0"/>
              <a:cs typeface="Calibri" panose="020F0502020204030204" pitchFamily="34" charset="0"/>
            </a:rPr>
            <a:t>3MCPD</a:t>
          </a:r>
          <a:r>
            <a:rPr lang="es-CO">
              <a:latin typeface="Arial Nova" panose="020B0504020202020204" pitchFamily="34" charset="0"/>
              <a:cs typeface="Calibri" panose="020F0502020204030204" pitchFamily="34" charset="0"/>
            </a:rPr>
            <a:t> en aceites vegetales y alimentos que los contengan. </a:t>
          </a:r>
        </a:p>
      </dgm:t>
    </dgm:pt>
    <dgm:pt modelId="{B6639EC3-A777-4F15-86E9-37380D976CA7}" type="parTrans" cxnId="{511DA203-3A85-43AC-A27A-745291DEDDDE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84C38C8C-6DBA-4DAC-9606-36A163AE86D2}" type="sibTrans" cxnId="{511DA203-3A85-43AC-A27A-745291DEDDDE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189C446E-C11B-4906-AFD1-A30BBAB77521}">
      <dgm:prSet/>
      <dgm:spPr/>
      <dgm:t>
        <a:bodyPr/>
        <a:lstStyle/>
        <a:p>
          <a:r>
            <a:rPr lang="es-CO" b="1">
              <a:latin typeface="Arial Nova" panose="020B0504020202020204" pitchFamily="34" charset="0"/>
              <a:cs typeface="Calibri" panose="020F0502020204030204" pitchFamily="34" charset="0"/>
            </a:rPr>
            <a:t>Categoría 1 = 1,25ppm</a:t>
          </a:r>
        </a:p>
      </dgm:t>
    </dgm:pt>
    <dgm:pt modelId="{A2D639B7-65E9-4E32-99AD-56DF52D0CDD0}" type="parTrans" cxnId="{9C0E4006-033D-4FE5-B1C4-06280280D3DB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1744E1B9-6757-4F01-A34D-1E7BD9172CEE}" type="sibTrans" cxnId="{9C0E4006-033D-4FE5-B1C4-06280280D3DB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026A8154-BAAA-43E3-9AFE-23BB08FDDACA}">
      <dgm:prSet/>
      <dgm:spPr/>
      <dgm:t>
        <a:bodyPr/>
        <a:lstStyle/>
        <a:p>
          <a:r>
            <a:rPr lang="es-CO" b="1">
              <a:latin typeface="Arial Nova" panose="020B0504020202020204" pitchFamily="34" charset="0"/>
              <a:cs typeface="Calibri" panose="020F0502020204030204" pitchFamily="34" charset="0"/>
            </a:rPr>
            <a:t>Categoría 2 = 2,5 ppm</a:t>
          </a:r>
        </a:p>
      </dgm:t>
    </dgm:pt>
    <dgm:pt modelId="{E8C316D8-66C0-4258-A760-165FE462D86F}" type="parTrans" cxnId="{FA51003F-3F96-465D-82B5-73A6677CB14A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77FEFBC3-E2E8-4C6C-86AA-701E81131C52}" type="sibTrans" cxnId="{FA51003F-3F96-465D-82B5-73A6677CB14A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384C3F90-D18D-4A70-8228-142B535FA2FA}">
      <dgm:prSet custT="1"/>
      <dgm:spPr>
        <a:noFill/>
      </dgm:spPr>
      <dgm:t>
        <a:bodyPr rtlCol="0"/>
        <a:lstStyle/>
        <a:p>
          <a:pPr>
            <a:defRPr b="1"/>
          </a:pPr>
          <a:r>
            <a:rPr lang="es-ES" sz="1500" kern="1200" noProof="0">
              <a:solidFill>
                <a:srgbClr val="0033CC"/>
              </a:solidFill>
              <a:latin typeface="Arial Nova" panose="020B0504020202020204" pitchFamily="34" charset="0"/>
            </a:rPr>
            <a:t>2021</a:t>
          </a:r>
        </a:p>
        <a:p>
          <a:pPr>
            <a:defRPr b="1"/>
          </a:pPr>
          <a:r>
            <a:rPr lang="es-ES" sz="1600" b="1" kern="1200" noProof="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Contaminantes</a:t>
          </a:r>
          <a:endParaRPr lang="es-CO" sz="1600" b="1" kern="1200">
            <a:solidFill>
              <a:srgbClr val="0033CC"/>
            </a:solidFill>
            <a:latin typeface="Arial Nova" panose="020B0504020202020204" pitchFamily="34" charset="0"/>
            <a:ea typeface="+mn-ea"/>
            <a:cs typeface="+mn-cs"/>
          </a:endParaRPr>
        </a:p>
      </dgm:t>
    </dgm:pt>
    <dgm:pt modelId="{5F155CB2-90E8-4D30-BB22-4DDD21865DC9}" type="parTrans" cxnId="{C8981A81-8811-4C54-9DC3-5C16418EB38D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AF3859DB-8790-4FA4-8E41-37A723EFA157}" type="sibTrans" cxnId="{C8981A81-8811-4C54-9DC3-5C16418EB38D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2AE5B8FF-6316-4AC8-B0A3-912D2C78FC30}">
      <dgm:prSet/>
      <dgm:spPr/>
      <dgm:t>
        <a:bodyPr rtlCol="0"/>
        <a:lstStyle/>
        <a:p>
          <a:r>
            <a:rPr lang="es-CO" b="1">
              <a:latin typeface="Arial Nova" panose="020B0504020202020204" pitchFamily="34" charset="0"/>
              <a:cs typeface="Calibri" panose="020F0502020204030204" pitchFamily="34" charset="0"/>
            </a:rPr>
            <a:t>3 MCPD </a:t>
          </a:r>
          <a:r>
            <a:rPr lang="es-CO" b="1">
              <a:latin typeface="Arial Nova" panose="020B0504020202020204" pitchFamily="34" charset="0"/>
              <a:cs typeface="Calibri" panose="020F0502020204030204" pitchFamily="34" charset="0"/>
              <a:sym typeface="Symbol" panose="05050102010706020507" pitchFamily="18" charset="2"/>
            </a:rPr>
            <a:t> </a:t>
          </a:r>
          <a:r>
            <a:rPr lang="es-CO" b="0">
              <a:latin typeface="Arial Nova" panose="020B0504020202020204" pitchFamily="34" charset="0"/>
              <a:cs typeface="Calibri" panose="020F0502020204030204" pitchFamily="34" charset="0"/>
              <a:sym typeface="Symbol" panose="05050102010706020507" pitchFamily="18" charset="2"/>
            </a:rPr>
            <a:t>Obligatorio cumplimiento en Europa a partir del 1 de enero</a:t>
          </a:r>
        </a:p>
      </dgm:t>
    </dgm:pt>
    <dgm:pt modelId="{A226373E-7B93-4BBF-AEFB-1DDF5AF31BE3}" type="parTrans" cxnId="{F79DE9E4-EB1D-407F-8691-42F4CC070E64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FC55CAEF-910F-4A86-9EFE-50EE83E973AE}" type="sibTrans" cxnId="{F79DE9E4-EB1D-407F-8691-42F4CC070E64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0F52DC99-7156-4191-92FB-8E66DC2B727B}">
      <dgm:prSet phldrT="[Text]" custT="1"/>
      <dgm:spPr/>
      <dgm:t>
        <a:bodyPr rtlCol="0"/>
        <a:lstStyle/>
        <a:p>
          <a:pPr>
            <a:defRPr b="1"/>
          </a:pPr>
          <a:r>
            <a:rPr lang="es-ES" sz="1800" noProof="0">
              <a:latin typeface="Arial Nova" panose="020B0504020202020204" pitchFamily="34" charset="0"/>
            </a:rPr>
            <a:t>DOBI</a:t>
          </a:r>
          <a:endParaRPr lang="es-ES" sz="1100" noProof="0">
            <a:latin typeface="Arial Nova" panose="020B0504020202020204" pitchFamily="34" charset="0"/>
          </a:endParaRPr>
        </a:p>
        <a:p>
          <a:pPr>
            <a:defRPr b="1"/>
          </a:pPr>
          <a:r>
            <a:rPr lang="es-ES" sz="1400" noProof="0">
              <a:latin typeface="Arial Nova" panose="020B0504020202020204" pitchFamily="34" charset="0"/>
            </a:rPr>
            <a:t>2000</a:t>
          </a:r>
          <a:endParaRPr lang="es-ES" sz="1100" noProof="0">
            <a:latin typeface="Arial Nova" panose="020B0504020202020204" pitchFamily="34" charset="0"/>
          </a:endParaRPr>
        </a:p>
      </dgm:t>
    </dgm:pt>
    <dgm:pt modelId="{DADE50E8-FBA0-4166-8494-BBABFE97A1AB}" type="parTrans" cxnId="{5E67ADFD-2707-4358-9D5E-6AD9F5A335DE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9D3E7645-567D-4421-B9FB-35184DF1019B}" type="sibTrans" cxnId="{5E67ADFD-2707-4358-9D5E-6AD9F5A335DE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EE0D3270-690B-4388-AE67-7F4BD7B196CA}">
      <dgm:prSet phldrT="[Text]" custT="1"/>
      <dgm:spPr/>
      <dgm:t>
        <a:bodyPr rtlCol="0"/>
        <a:lstStyle/>
        <a:p>
          <a:pPr>
            <a:defRPr b="1"/>
          </a:pPr>
          <a:r>
            <a:rPr lang="es-ES" sz="1400" noProof="0">
              <a:latin typeface="Arial Nova" panose="020B0504020202020204" pitchFamily="34" charset="0"/>
            </a:rPr>
            <a:t>2007</a:t>
          </a:r>
          <a:br>
            <a:rPr lang="es-ES" sz="1100" noProof="0">
              <a:latin typeface="Arial Nova" panose="020B0504020202020204" pitchFamily="34" charset="0"/>
            </a:rPr>
          </a:br>
          <a:r>
            <a:rPr lang="es-ES" sz="1800" noProof="0">
              <a:latin typeface="Arial Nova" panose="020B0504020202020204" pitchFamily="34" charset="0"/>
            </a:rPr>
            <a:t>Ácidos Grasos Trans</a:t>
          </a:r>
          <a:endParaRPr lang="es-ES" sz="1100" noProof="0">
            <a:latin typeface="Arial Nova" panose="020B0504020202020204" pitchFamily="34" charset="0"/>
          </a:endParaRPr>
        </a:p>
      </dgm:t>
    </dgm:pt>
    <dgm:pt modelId="{5CE9E431-996F-418B-B4D4-80E3A76D776E}" type="parTrans" cxnId="{DC96C021-7EB6-4D27-9239-CBCDFDEA49B6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2B3DE2E7-A6D4-4544-B29D-3509DF1A6B6A}" type="sibTrans" cxnId="{DC96C021-7EB6-4D27-9239-CBCDFDEA49B6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23DEAD00-8489-4881-9594-73B40C38ECD5}">
      <dgm:prSet custT="1"/>
      <dgm:spPr/>
      <dgm:t>
        <a:bodyPr rtlCol="0"/>
        <a:lstStyle/>
        <a:p>
          <a:pPr>
            <a:defRPr b="1"/>
          </a:pPr>
          <a:r>
            <a:rPr lang="es-ES" sz="1800" b="1" noProof="0">
              <a:latin typeface="Arial Nova" panose="020B0504020202020204" pitchFamily="34" charset="0"/>
            </a:rPr>
            <a:t>Índice de Yodo</a:t>
          </a:r>
        </a:p>
        <a:p>
          <a:pPr>
            <a:defRPr b="1"/>
          </a:pPr>
          <a:r>
            <a:rPr lang="es-ES" sz="1400" b="1" noProof="0">
              <a:latin typeface="Arial Nova" panose="020B0504020202020204" pitchFamily="34" charset="0"/>
            </a:rPr>
            <a:t>2012</a:t>
          </a:r>
          <a:endParaRPr lang="es-ES" sz="1050" noProof="0">
            <a:latin typeface="Arial Nova" panose="020B0504020202020204" pitchFamily="34" charset="0"/>
          </a:endParaRPr>
        </a:p>
      </dgm:t>
    </dgm:pt>
    <dgm:pt modelId="{B47EF4B5-5CCE-4C5D-B137-6A52F2C23668}" type="parTrans" cxnId="{83DCF95D-C734-4834-9315-8AD4A9E26CE9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2252EF84-0A16-4EAE-948C-829B9420A9F7}" type="sibTrans" cxnId="{83DCF95D-C734-4834-9315-8AD4A9E26CE9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968ED185-853B-4EB6-A9C4-4C68F74F2A92}">
      <dgm:prSet custT="1"/>
      <dgm:spPr/>
      <dgm:t>
        <a:bodyPr rtlCol="0"/>
        <a:lstStyle/>
        <a:p>
          <a:pPr>
            <a:defRPr b="1"/>
          </a:pPr>
          <a:r>
            <a:rPr lang="es-ES" sz="1400" b="1" kern="1200" noProof="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2016</a:t>
          </a:r>
          <a:br>
            <a:rPr lang="es-ES" sz="1100" kern="1200" noProof="0">
              <a:solidFill>
                <a:srgbClr val="0033CC"/>
              </a:solidFill>
              <a:latin typeface="Arial Nova" panose="020B0504020202020204" pitchFamily="34" charset="0"/>
            </a:rPr>
          </a:br>
          <a:r>
            <a:rPr lang="es-ES" sz="1800" b="1" kern="1200" noProof="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3MCPD/GE</a:t>
          </a:r>
        </a:p>
      </dgm:t>
    </dgm:pt>
    <dgm:pt modelId="{1C7AF162-59BF-4882-8261-840881297E68}" type="parTrans" cxnId="{899B494D-A15D-4C8E-B7D7-F3CCB7D5ECD5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BD196659-4215-4872-B448-7B50C2578242}" type="sibTrans" cxnId="{899B494D-A15D-4C8E-B7D7-F3CCB7D5ECD5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85ABB130-4DDF-4A5D-82EF-6D7E1FEAB5AD}">
      <dgm:prSet custT="1"/>
      <dgm:spPr/>
      <dgm:t>
        <a:bodyPr rtlCol="0"/>
        <a:lstStyle/>
        <a:p>
          <a:pPr>
            <a:defRPr b="1"/>
          </a:pPr>
          <a:r>
            <a:rPr lang="es-ES" sz="1400" b="1" kern="1200" noProof="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2019</a:t>
          </a:r>
          <a:br>
            <a:rPr lang="es-ES" sz="1300" kern="1200" noProof="0">
              <a:solidFill>
                <a:srgbClr val="0033CC"/>
              </a:solidFill>
              <a:latin typeface="Arial Nova" panose="020B0504020202020204" pitchFamily="34" charset="0"/>
            </a:rPr>
          </a:br>
          <a:r>
            <a:rPr lang="es-ES" sz="1800" b="1" kern="1200" noProof="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3MCPD/GE</a:t>
          </a:r>
          <a:endParaRPr lang="es-CO" sz="1800" b="1" kern="1200">
            <a:solidFill>
              <a:srgbClr val="0033CC"/>
            </a:solidFill>
            <a:latin typeface="Arial Nova" panose="020B0504020202020204" pitchFamily="34" charset="0"/>
            <a:ea typeface="+mn-ea"/>
            <a:cs typeface="+mn-cs"/>
          </a:endParaRPr>
        </a:p>
      </dgm:t>
    </dgm:pt>
    <dgm:pt modelId="{E255FA51-4513-453A-8066-F6A78A429C8E}" type="parTrans" cxnId="{219B1962-8C52-4A72-BB04-D921844BDD17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5A511148-3639-49D1-AB98-7E21BCB60AF6}" type="sibTrans" cxnId="{219B1962-8C52-4A72-BB04-D921844BDD17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CF494E19-A785-4E1B-8FB6-B85D26671ED9}">
      <dgm:prSet custT="1"/>
      <dgm:spPr/>
      <dgm:t>
        <a:bodyPr rtlCol="0"/>
        <a:lstStyle/>
        <a:p>
          <a:pPr>
            <a:defRPr b="1"/>
          </a:pPr>
          <a:r>
            <a:rPr lang="es-ES" sz="1800" b="1" kern="120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MOAH</a:t>
          </a:r>
        </a:p>
        <a:p>
          <a:pPr>
            <a:defRPr b="1"/>
          </a:pPr>
          <a:r>
            <a:rPr lang="es-ES" sz="1800" b="1" kern="120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2022</a:t>
          </a:r>
          <a:endParaRPr lang="es-CO" sz="1800" b="1" kern="1200">
            <a:solidFill>
              <a:srgbClr val="0033CC"/>
            </a:solidFill>
            <a:latin typeface="Arial Nova" panose="020B0504020202020204" pitchFamily="34" charset="0"/>
            <a:ea typeface="+mn-ea"/>
            <a:cs typeface="+mn-cs"/>
          </a:endParaRPr>
        </a:p>
      </dgm:t>
    </dgm:pt>
    <dgm:pt modelId="{A0B25C22-34EB-4415-88C1-AC97881806E1}" type="parTrans" cxnId="{16F4581B-93C4-44CD-A812-5037887D657C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175DFF3C-061D-4DDB-BBA7-484C83497104}" type="sibTrans" cxnId="{16F4581B-93C4-44CD-A812-5037887D657C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5A6C2424-BE97-4D7B-947B-F00AD9CB99EE}">
      <dgm:prSet custT="1"/>
      <dgm:spPr/>
      <dgm:t>
        <a:bodyPr rtlCol="0" anchor="ctr"/>
        <a:lstStyle/>
        <a:p>
          <a:r>
            <a:rPr kumimoji="0" lang="es-CO" sz="1000" b="0" i="0" u="none" strike="noStrike" cap="none" spc="0" normalizeH="0" baseline="0" noProof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  <a:t>Comisión Europea expidió los límites para </a:t>
          </a:r>
          <a:r>
            <a:rPr kumimoji="0" lang="es-CO" sz="1000" b="1" i="0" u="none" strike="noStrike" cap="none" spc="0" normalizeH="0" baseline="0" noProof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  <a:t>MOAH:</a:t>
          </a:r>
          <a:endParaRPr lang="es-CO" sz="1000" b="0">
            <a:latin typeface="Arial Nova" panose="020B0504020202020204" pitchFamily="34" charset="0"/>
            <a:cs typeface="Calibri" panose="020F0502020204030204" pitchFamily="34" charset="0"/>
          </a:endParaRPr>
        </a:p>
      </dgm:t>
    </dgm:pt>
    <dgm:pt modelId="{E05D0796-E8FA-42A4-9A7B-D3EA177ACBCD}" type="parTrans" cxnId="{B6C966C8-3B5A-4E35-B39A-C85EE4B77F28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2FB8DD48-B6DD-4B8D-AD5E-564188B8DF1C}" type="sibTrans" cxnId="{B6C966C8-3B5A-4E35-B39A-C85EE4B77F28}">
      <dgm:prSet/>
      <dgm:spPr/>
      <dgm:t>
        <a:bodyPr/>
        <a:lstStyle/>
        <a:p>
          <a:endParaRPr lang="es-CO">
            <a:latin typeface="Arial Nova" panose="020B0504020202020204" pitchFamily="34" charset="0"/>
          </a:endParaRPr>
        </a:p>
      </dgm:t>
    </dgm:pt>
    <dgm:pt modelId="{AD4B800C-8E8B-471C-842C-5B228F69F7AD}">
      <dgm:prSet custT="1"/>
      <dgm:spPr/>
      <dgm:t>
        <a:bodyPr anchor="ctr"/>
        <a:lstStyle/>
        <a:p>
          <a:r>
            <a:rPr kumimoji="0" lang="es-CO" sz="1000" b="1" i="0" u="none" strike="noStrike" cap="none" spc="0" normalizeH="0" baseline="0" noProof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  <a:t>Alimentos &lt;4% grasa = 0,5ppm </a:t>
          </a:r>
          <a:br>
            <a:rPr kumimoji="0" lang="es-CO" sz="1000" b="1" i="0" u="none" strike="noStrike" cap="none" spc="0" normalizeH="0" baseline="0" noProof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</a:br>
          <a:r>
            <a:rPr kumimoji="0" lang="es-CO" sz="1000" b="1" i="0" u="none" strike="noStrike" cap="none" spc="0" normalizeH="0" baseline="0" noProof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  <a:t>Alimentos &gt;4% grasa = 1 ppm </a:t>
          </a:r>
        </a:p>
      </dgm:t>
    </dgm:pt>
    <dgm:pt modelId="{AA672CB3-B3E6-46B8-8A83-04E12A55643D}" type="parTrans" cxnId="{1D58ACDD-69DF-4C4C-9AAB-AE9C90F2C9AD}">
      <dgm:prSet/>
      <dgm:spPr/>
      <dgm:t>
        <a:bodyPr/>
        <a:lstStyle/>
        <a:p>
          <a:endParaRPr lang="es-CO"/>
        </a:p>
      </dgm:t>
    </dgm:pt>
    <dgm:pt modelId="{BAE6A814-1241-49CA-8B4A-5E77427F65E4}" type="sibTrans" cxnId="{1D58ACDD-69DF-4C4C-9AAB-AE9C90F2C9AD}">
      <dgm:prSet/>
      <dgm:spPr/>
      <dgm:t>
        <a:bodyPr/>
        <a:lstStyle/>
        <a:p>
          <a:endParaRPr lang="es-CO"/>
        </a:p>
      </dgm:t>
    </dgm:pt>
    <dgm:pt modelId="{607D9157-C426-4174-9120-FC3BC8B5E81E}">
      <dgm:prSet custT="1"/>
      <dgm:spPr/>
      <dgm:t>
        <a:bodyPr anchor="ctr"/>
        <a:lstStyle/>
        <a:p>
          <a:r>
            <a:rPr kumimoji="0" lang="es-CO" sz="1000" b="1" i="0" u="none" strike="noStrike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  <a:t>Grasas y aceites = 2 ppm</a:t>
          </a:r>
          <a:endParaRPr lang="es-CO" sz="1000">
            <a:solidFill>
              <a:srgbClr val="FF3300"/>
            </a:solidFill>
            <a:latin typeface="Arial Nova" panose="020B0504020202020204" pitchFamily="34" charset="0"/>
          </a:endParaRPr>
        </a:p>
      </dgm:t>
    </dgm:pt>
    <dgm:pt modelId="{98389C25-A2C5-4458-81E7-08E935955028}" type="parTrans" cxnId="{8094221F-11AC-402C-8D37-D28396A8C2D2}">
      <dgm:prSet/>
      <dgm:spPr/>
      <dgm:t>
        <a:bodyPr/>
        <a:lstStyle/>
        <a:p>
          <a:endParaRPr lang="es-CO"/>
        </a:p>
      </dgm:t>
    </dgm:pt>
    <dgm:pt modelId="{737A7683-C8AA-4F7E-A31B-2C57F58ADC4B}" type="sibTrans" cxnId="{8094221F-11AC-402C-8D37-D28396A8C2D2}">
      <dgm:prSet/>
      <dgm:spPr/>
      <dgm:t>
        <a:bodyPr/>
        <a:lstStyle/>
        <a:p>
          <a:endParaRPr lang="es-CO"/>
        </a:p>
      </dgm:t>
    </dgm:pt>
    <dgm:pt modelId="{7A5D3400-AF5B-4297-8592-4C1EDB9D0973}" type="pres">
      <dgm:prSet presAssocID="{63085546-7C7C-4B3E-ABEB-2669F1A65FB2}" presName="root" presStyleCnt="0">
        <dgm:presLayoutVars>
          <dgm:chMax/>
          <dgm:chPref/>
          <dgm:animLvl val="lvl"/>
        </dgm:presLayoutVars>
      </dgm:prSet>
      <dgm:spPr/>
    </dgm:pt>
    <dgm:pt modelId="{BD204284-1F7C-4D58-BC79-8C2DEE7E9FAF}" type="pres">
      <dgm:prSet presAssocID="{63085546-7C7C-4B3E-ABEB-2669F1A65FB2}" presName="divider" presStyleLbl="fgAcc1" presStyleIdx="0" presStyleCnt="10" custSzY="428624"/>
      <dgm:spPr>
        <a:prstGeom prst="homePlate">
          <a:avLst/>
        </a:prstGeom>
        <a:solidFill>
          <a:schemeClr val="bg2">
            <a:lumMod val="90000"/>
            <a:alpha val="90000"/>
          </a:schemeClr>
        </a:solidFill>
      </dgm:spPr>
    </dgm:pt>
    <dgm:pt modelId="{46A6B157-7198-41C4-9D25-C4F8885F1B6F}" type="pres">
      <dgm:prSet presAssocID="{63085546-7C7C-4B3E-ABEB-2669F1A65FB2}" presName="nodes" presStyleCnt="0">
        <dgm:presLayoutVars>
          <dgm:chMax/>
          <dgm:chPref/>
          <dgm:animLvl val="lvl"/>
        </dgm:presLayoutVars>
      </dgm:prSet>
      <dgm:spPr/>
    </dgm:pt>
    <dgm:pt modelId="{A62A25A6-28F8-4841-A5B4-B8E6C36B52C7}" type="pres">
      <dgm:prSet presAssocID="{0F52DC99-7156-4191-92FB-8E66DC2B727B}" presName="composite" presStyleCnt="0"/>
      <dgm:spPr/>
    </dgm:pt>
    <dgm:pt modelId="{C2C53279-5280-4A15-82B5-AB3BDCD6008E}" type="pres">
      <dgm:prSet presAssocID="{0F52DC99-7156-4191-92FB-8E66DC2B727B}" presName="ConnectorPoint" presStyleLbl="lnNode1" presStyleIdx="0" presStyleCnt="9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D0452DE-38B7-44F3-8D8D-124E529077B6}" type="pres">
      <dgm:prSet presAssocID="{0F52DC99-7156-4191-92FB-8E66DC2B727B}" presName="DropPinPlaceHolder" presStyleCnt="0"/>
      <dgm:spPr/>
    </dgm:pt>
    <dgm:pt modelId="{00C45E42-B288-4943-8DED-8BCACB5B9BF4}" type="pres">
      <dgm:prSet presAssocID="{0F52DC99-7156-4191-92FB-8E66DC2B727B}" presName="DropPin" presStyleLbl="alignNode1" presStyleIdx="0" presStyleCnt="9"/>
      <dgm:spPr/>
    </dgm:pt>
    <dgm:pt modelId="{41B43F24-91BA-4E79-9A7B-41BED7CDC194}" type="pres">
      <dgm:prSet presAssocID="{0F52DC99-7156-4191-92FB-8E66DC2B727B}" presName="Ellipse" presStyleLbl="fgAcc1" presStyleIdx="1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CD3118D-B51D-47F2-B83A-35EBE58EB4DD}" type="pres">
      <dgm:prSet presAssocID="{0F52DC99-7156-4191-92FB-8E66DC2B727B}" presName="L2TextContainer" presStyleLbl="revTx" presStyleIdx="0" presStyleCnt="18">
        <dgm:presLayoutVars>
          <dgm:bulletEnabled val="1"/>
        </dgm:presLayoutVars>
      </dgm:prSet>
      <dgm:spPr/>
    </dgm:pt>
    <dgm:pt modelId="{579209A1-FDE9-4300-99B1-8740A49DD4B8}" type="pres">
      <dgm:prSet presAssocID="{0F52DC99-7156-4191-92FB-8E66DC2B727B}" presName="L1TextContainer" presStyleLbl="revTx" presStyleIdx="1" presStyleCnt="18">
        <dgm:presLayoutVars>
          <dgm:chMax val="1"/>
          <dgm:chPref val="1"/>
          <dgm:bulletEnabled val="1"/>
        </dgm:presLayoutVars>
      </dgm:prSet>
      <dgm:spPr/>
    </dgm:pt>
    <dgm:pt modelId="{2BBC27DE-FC07-4209-B20C-8390EE4E06F8}" type="pres">
      <dgm:prSet presAssocID="{0F52DC99-7156-4191-92FB-8E66DC2B727B}" presName="ConnectLine" presStyleLbl="sibTrans1D1" presStyleIdx="0" presStyleCnt="9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FEAF731-3BA5-4162-8DAC-30C64B438A13}" type="pres">
      <dgm:prSet presAssocID="{0F52DC99-7156-4191-92FB-8E66DC2B727B}" presName="EmptyPlaceHolder" presStyleCnt="0"/>
      <dgm:spPr/>
    </dgm:pt>
    <dgm:pt modelId="{2A3D6737-4818-4344-A993-CDE536F35FEF}" type="pres">
      <dgm:prSet presAssocID="{9D3E7645-567D-4421-B9FB-35184DF1019B}" presName="spaceBetweenRectangles" presStyleCnt="0"/>
      <dgm:spPr/>
    </dgm:pt>
    <dgm:pt modelId="{C8361100-DDCD-414D-BA77-E3B38A036832}" type="pres">
      <dgm:prSet presAssocID="{EE0D3270-690B-4388-AE67-7F4BD7B196CA}" presName="composite" presStyleCnt="0"/>
      <dgm:spPr/>
    </dgm:pt>
    <dgm:pt modelId="{7920CB79-4972-4772-A7C6-31F7B2967096}" type="pres">
      <dgm:prSet presAssocID="{EE0D3270-690B-4388-AE67-7F4BD7B196CA}" presName="ConnectorPoint" presStyleLbl="lnNode1" presStyleIdx="1" presStyleCnt="9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A3C4D98-E748-4E36-A36A-1CC67E26BFF1}" type="pres">
      <dgm:prSet presAssocID="{EE0D3270-690B-4388-AE67-7F4BD7B196CA}" presName="DropPinPlaceHolder" presStyleCnt="0"/>
      <dgm:spPr/>
    </dgm:pt>
    <dgm:pt modelId="{748830D1-054E-45AD-BCEE-617EC595E003}" type="pres">
      <dgm:prSet presAssocID="{EE0D3270-690B-4388-AE67-7F4BD7B196CA}" presName="DropPin" presStyleLbl="alignNode1" presStyleIdx="1" presStyleCnt="9"/>
      <dgm:spPr/>
    </dgm:pt>
    <dgm:pt modelId="{6480C124-C45A-44EE-8C9A-CD5C442F488F}" type="pres">
      <dgm:prSet presAssocID="{EE0D3270-690B-4388-AE67-7F4BD7B196CA}" presName="Ellipse" presStyleLbl="fgAcc1" presStyleIdx="2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CD04BF3-2B09-40EE-AC00-A0ECEED8FF19}" type="pres">
      <dgm:prSet presAssocID="{EE0D3270-690B-4388-AE67-7F4BD7B196CA}" presName="L2TextContainer" presStyleLbl="revTx" presStyleIdx="2" presStyleCnt="18">
        <dgm:presLayoutVars>
          <dgm:bulletEnabled val="1"/>
        </dgm:presLayoutVars>
      </dgm:prSet>
      <dgm:spPr/>
    </dgm:pt>
    <dgm:pt modelId="{2556281D-6AB4-421E-92E3-31B110D8D3D0}" type="pres">
      <dgm:prSet presAssocID="{EE0D3270-690B-4388-AE67-7F4BD7B196CA}" presName="L1TextContainer" presStyleLbl="revTx" presStyleIdx="3" presStyleCnt="18">
        <dgm:presLayoutVars>
          <dgm:chMax val="1"/>
          <dgm:chPref val="1"/>
          <dgm:bulletEnabled val="1"/>
        </dgm:presLayoutVars>
      </dgm:prSet>
      <dgm:spPr/>
    </dgm:pt>
    <dgm:pt modelId="{D5719B36-3D6E-46F3-9BAD-566142063AEC}" type="pres">
      <dgm:prSet presAssocID="{EE0D3270-690B-4388-AE67-7F4BD7B196CA}" presName="ConnectLine" presStyleLbl="sibTrans1D1" presStyleIdx="1" presStyleCnt="9"/>
      <dgm:spPr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AA073CC-ECC4-4A1B-8CEE-E8D1C3D24C04}" type="pres">
      <dgm:prSet presAssocID="{EE0D3270-690B-4388-AE67-7F4BD7B196CA}" presName="EmptyPlaceHolder" presStyleCnt="0"/>
      <dgm:spPr/>
    </dgm:pt>
    <dgm:pt modelId="{BFC9BF56-D103-4E21-A850-D9F121F6B5CE}" type="pres">
      <dgm:prSet presAssocID="{2B3DE2E7-A6D4-4544-B29D-3509DF1A6B6A}" presName="spaceBetweenRectangles" presStyleCnt="0"/>
      <dgm:spPr/>
    </dgm:pt>
    <dgm:pt modelId="{F8DE1A32-5987-4AC5-AB4B-D08984451448}" type="pres">
      <dgm:prSet presAssocID="{23DEAD00-8489-4881-9594-73B40C38ECD5}" presName="composite" presStyleCnt="0"/>
      <dgm:spPr/>
    </dgm:pt>
    <dgm:pt modelId="{348D95D0-C686-4197-9AB1-4B38F19B89C0}" type="pres">
      <dgm:prSet presAssocID="{23DEAD00-8489-4881-9594-73B40C38ECD5}" presName="ConnectorPoint" presStyleLbl="lnNode1" presStyleIdx="2" presStyleCnt="9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70D7B81-62BD-49AB-B85B-C7A0D8F6724B}" type="pres">
      <dgm:prSet presAssocID="{23DEAD00-8489-4881-9594-73B40C38ECD5}" presName="DropPinPlaceHolder" presStyleCnt="0"/>
      <dgm:spPr/>
    </dgm:pt>
    <dgm:pt modelId="{61E978A1-FF42-4020-A039-43152CB4E56B}" type="pres">
      <dgm:prSet presAssocID="{23DEAD00-8489-4881-9594-73B40C38ECD5}" presName="DropPin" presStyleLbl="alignNode1" presStyleIdx="2" presStyleCnt="9"/>
      <dgm:spPr/>
    </dgm:pt>
    <dgm:pt modelId="{688EA4A8-C1A2-40C8-BF38-FA0858BD7EF2}" type="pres">
      <dgm:prSet presAssocID="{23DEAD00-8489-4881-9594-73B40C38ECD5}" presName="Ellipse" presStyleLbl="fgAcc1" presStyleIdx="3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9E9DD85-2566-4C5F-98EE-3B64C6A9FF34}" type="pres">
      <dgm:prSet presAssocID="{23DEAD00-8489-4881-9594-73B40C38ECD5}" presName="L2TextContainer" presStyleLbl="revTx" presStyleIdx="4" presStyleCnt="18">
        <dgm:presLayoutVars>
          <dgm:bulletEnabled val="1"/>
        </dgm:presLayoutVars>
      </dgm:prSet>
      <dgm:spPr/>
    </dgm:pt>
    <dgm:pt modelId="{B09D7865-47A8-439F-9529-EC1AFE1B84E1}" type="pres">
      <dgm:prSet presAssocID="{23DEAD00-8489-4881-9594-73B40C38ECD5}" presName="L1TextContainer" presStyleLbl="revTx" presStyleIdx="5" presStyleCnt="18" custScaleY="51451" custLinFactNeighborY="6162">
        <dgm:presLayoutVars>
          <dgm:chMax val="1"/>
          <dgm:chPref val="1"/>
          <dgm:bulletEnabled val="1"/>
        </dgm:presLayoutVars>
      </dgm:prSet>
      <dgm:spPr/>
    </dgm:pt>
    <dgm:pt modelId="{C83AD7FA-D309-4570-97FA-3F79A5A70FCC}" type="pres">
      <dgm:prSet presAssocID="{23DEAD00-8489-4881-9594-73B40C38ECD5}" presName="ConnectLine" presStyleLbl="sibTrans1D1" presStyleIdx="2" presStyleCnt="9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C99EAEE-2040-4431-9AB2-64561FF3EF00}" type="pres">
      <dgm:prSet presAssocID="{23DEAD00-8489-4881-9594-73B40C38ECD5}" presName="EmptyPlaceHolder" presStyleCnt="0"/>
      <dgm:spPr/>
    </dgm:pt>
    <dgm:pt modelId="{BCA8DA53-14C4-417F-B6A4-0EDA3D283B39}" type="pres">
      <dgm:prSet presAssocID="{2252EF84-0A16-4EAE-948C-829B9420A9F7}" presName="spaceBetweenRectangles" presStyleCnt="0"/>
      <dgm:spPr/>
    </dgm:pt>
    <dgm:pt modelId="{6828F5DE-72F9-4B63-9EF9-119A2E7A424C}" type="pres">
      <dgm:prSet presAssocID="{968ED185-853B-4EB6-A9C4-4C68F74F2A92}" presName="composite" presStyleCnt="0"/>
      <dgm:spPr/>
    </dgm:pt>
    <dgm:pt modelId="{BDB84E2E-A6B5-423E-BFEF-656AEF42580E}" type="pres">
      <dgm:prSet presAssocID="{968ED185-853B-4EB6-A9C4-4C68F74F2A92}" presName="ConnectorPoint" presStyleLbl="lnNode1" presStyleIdx="3" presStyleCnt="9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1D41526-B5D3-495E-B281-202E478090A6}" type="pres">
      <dgm:prSet presAssocID="{968ED185-853B-4EB6-A9C4-4C68F74F2A92}" presName="DropPinPlaceHolder" presStyleCnt="0"/>
      <dgm:spPr/>
    </dgm:pt>
    <dgm:pt modelId="{574ADEA8-E490-421D-88FB-7C8789D7A52B}" type="pres">
      <dgm:prSet presAssocID="{968ED185-853B-4EB6-A9C4-4C68F74F2A92}" presName="DropPin" presStyleLbl="alignNode1" presStyleIdx="3" presStyleCnt="9"/>
      <dgm:spPr/>
    </dgm:pt>
    <dgm:pt modelId="{93F6639C-EDE0-4BA3-8F4E-E10C33377447}" type="pres">
      <dgm:prSet presAssocID="{968ED185-853B-4EB6-A9C4-4C68F74F2A92}" presName="Ellipse" presStyleLbl="fgAcc1" presStyleIdx="4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1BCFB88-8A44-4A90-AA96-7D40DD1EE73E}" type="pres">
      <dgm:prSet presAssocID="{968ED185-853B-4EB6-A9C4-4C68F74F2A92}" presName="L2TextContainer" presStyleLbl="revTx" presStyleIdx="6" presStyleCnt="18">
        <dgm:presLayoutVars>
          <dgm:bulletEnabled val="1"/>
        </dgm:presLayoutVars>
      </dgm:prSet>
      <dgm:spPr/>
    </dgm:pt>
    <dgm:pt modelId="{239D4D09-42F8-432C-8035-AC184BEF5561}" type="pres">
      <dgm:prSet presAssocID="{968ED185-853B-4EB6-A9C4-4C68F74F2A92}" presName="L1TextContainer" presStyleLbl="revTx" presStyleIdx="7" presStyleCnt="18" custLinFactNeighborY="33891">
        <dgm:presLayoutVars>
          <dgm:chMax val="1"/>
          <dgm:chPref val="1"/>
          <dgm:bulletEnabled val="1"/>
        </dgm:presLayoutVars>
      </dgm:prSet>
      <dgm:spPr/>
    </dgm:pt>
    <dgm:pt modelId="{69066498-0D28-4C2B-BEE1-8AE74CC82CDE}" type="pres">
      <dgm:prSet presAssocID="{968ED185-853B-4EB6-A9C4-4C68F74F2A92}" presName="ConnectLine" presStyleLbl="sibTrans1D1" presStyleIdx="3" presStyleCnt="9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D50321F-1C9A-4C6D-9578-785934756AFE}" type="pres">
      <dgm:prSet presAssocID="{968ED185-853B-4EB6-A9C4-4C68F74F2A92}" presName="EmptyPlaceHolder" presStyleCnt="0"/>
      <dgm:spPr/>
    </dgm:pt>
    <dgm:pt modelId="{672F1F9C-BBFC-4664-9365-5862992EDF99}" type="pres">
      <dgm:prSet presAssocID="{BD196659-4215-4872-B448-7B50C2578242}" presName="spaceBetweenRectangles" presStyleCnt="0"/>
      <dgm:spPr/>
    </dgm:pt>
    <dgm:pt modelId="{522C019C-AB67-4D8A-AD1B-DA431E462345}" type="pres">
      <dgm:prSet presAssocID="{D1DCFCDD-6731-45B8-927A-8AD799563EBF}" presName="composite" presStyleCnt="0"/>
      <dgm:spPr/>
    </dgm:pt>
    <dgm:pt modelId="{4A4A8CB1-6182-4BF5-BC5B-7CA9C8EF6CF5}" type="pres">
      <dgm:prSet presAssocID="{D1DCFCDD-6731-45B8-927A-8AD799563EBF}" presName="ConnectorPoint" presStyleLbl="lnNode1" presStyleIdx="4" presStyleCnt="9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561D4BB-E35D-4FF0-A22B-67A79CADF796}" type="pres">
      <dgm:prSet presAssocID="{D1DCFCDD-6731-45B8-927A-8AD799563EBF}" presName="DropPinPlaceHolder" presStyleCnt="0"/>
      <dgm:spPr/>
    </dgm:pt>
    <dgm:pt modelId="{8D8700CD-9735-4A1D-AAE5-FE8BA627576E}" type="pres">
      <dgm:prSet presAssocID="{D1DCFCDD-6731-45B8-927A-8AD799563EBF}" presName="DropPin" presStyleLbl="alignNode1" presStyleIdx="4" presStyleCnt="9"/>
      <dgm:spPr/>
    </dgm:pt>
    <dgm:pt modelId="{D2893A22-3149-4359-9489-63C960C8B243}" type="pres">
      <dgm:prSet presAssocID="{D1DCFCDD-6731-45B8-927A-8AD799563EBF}" presName="Ellipse" presStyleLbl="fgAcc1" presStyleIdx="5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35B3FC0-954B-477F-8AD4-EC1BC1711AD1}" type="pres">
      <dgm:prSet presAssocID="{D1DCFCDD-6731-45B8-927A-8AD799563EBF}" presName="L2TextContainer" presStyleLbl="revTx" presStyleIdx="8" presStyleCnt="18">
        <dgm:presLayoutVars>
          <dgm:bulletEnabled val="1"/>
        </dgm:presLayoutVars>
      </dgm:prSet>
      <dgm:spPr/>
    </dgm:pt>
    <dgm:pt modelId="{F87F2A51-B4C9-4CDC-8BA3-C26478FA9B48}" type="pres">
      <dgm:prSet presAssocID="{D1DCFCDD-6731-45B8-927A-8AD799563EBF}" presName="L1TextContainer" presStyleLbl="revTx" presStyleIdx="9" presStyleCnt="18" custScaleY="75635" custLinFactNeighborY="-23970">
        <dgm:presLayoutVars>
          <dgm:chMax val="1"/>
          <dgm:chPref val="1"/>
          <dgm:bulletEnabled val="1"/>
        </dgm:presLayoutVars>
      </dgm:prSet>
      <dgm:spPr/>
    </dgm:pt>
    <dgm:pt modelId="{342CD079-7C9E-4296-868B-28C856B55C25}" type="pres">
      <dgm:prSet presAssocID="{D1DCFCDD-6731-45B8-927A-8AD799563EBF}" presName="ConnectLine" presStyleLbl="sibTrans1D1" presStyleIdx="4" presStyleCnt="9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2FD63667-BD6B-44D7-AC88-EB237023AEA7}" type="pres">
      <dgm:prSet presAssocID="{D1DCFCDD-6731-45B8-927A-8AD799563EBF}" presName="EmptyPlaceHolder" presStyleCnt="0"/>
      <dgm:spPr/>
    </dgm:pt>
    <dgm:pt modelId="{E8940972-431F-4AFA-9A22-AF104A42D3CA}" type="pres">
      <dgm:prSet presAssocID="{8CBF6B0F-7BD2-4A29-A970-37B885DE0FDE}" presName="spaceBetweenRectangles" presStyleCnt="0"/>
      <dgm:spPr/>
    </dgm:pt>
    <dgm:pt modelId="{E73AF09C-1981-45EA-8717-E67D485046CA}" type="pres">
      <dgm:prSet presAssocID="{85ABB130-4DDF-4A5D-82EF-6D7E1FEAB5AD}" presName="composite" presStyleCnt="0"/>
      <dgm:spPr/>
    </dgm:pt>
    <dgm:pt modelId="{3767BB6C-ED6E-4745-84D9-BFFC62C04F5F}" type="pres">
      <dgm:prSet presAssocID="{85ABB130-4DDF-4A5D-82EF-6D7E1FEAB5AD}" presName="ConnectorPoint" presStyleLbl="lnNode1" presStyleIdx="5" presStyleCnt="9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1054009-9377-4064-A92A-5F419B0108ED}" type="pres">
      <dgm:prSet presAssocID="{85ABB130-4DDF-4A5D-82EF-6D7E1FEAB5AD}" presName="DropPinPlaceHolder" presStyleCnt="0"/>
      <dgm:spPr/>
    </dgm:pt>
    <dgm:pt modelId="{B72EF1F9-6703-4E86-9E1B-246582B586BA}" type="pres">
      <dgm:prSet presAssocID="{85ABB130-4DDF-4A5D-82EF-6D7E1FEAB5AD}" presName="DropPin" presStyleLbl="alignNode1" presStyleIdx="5" presStyleCnt="9"/>
      <dgm:spPr/>
    </dgm:pt>
    <dgm:pt modelId="{D9DAC133-1B92-480D-9850-F673EFB85551}" type="pres">
      <dgm:prSet presAssocID="{85ABB130-4DDF-4A5D-82EF-6D7E1FEAB5AD}" presName="Ellipse" presStyleLbl="fgAcc1" presStyleIdx="6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1CE5D8E-EE0C-4562-BC2C-0BF54A88C2EB}" type="pres">
      <dgm:prSet presAssocID="{85ABB130-4DDF-4A5D-82EF-6D7E1FEAB5AD}" presName="L2TextContainer" presStyleLbl="revTx" presStyleIdx="10" presStyleCnt="18">
        <dgm:presLayoutVars>
          <dgm:bulletEnabled val="1"/>
        </dgm:presLayoutVars>
      </dgm:prSet>
      <dgm:spPr/>
    </dgm:pt>
    <dgm:pt modelId="{92251E9F-B0E2-47DD-884B-D3BFB8511290}" type="pres">
      <dgm:prSet presAssocID="{85ABB130-4DDF-4A5D-82EF-6D7E1FEAB5AD}" presName="L1TextContainer" presStyleLbl="revTx" presStyleIdx="11" presStyleCnt="18" custLinFactNeighborX="-864" custLinFactNeighborY="64701">
        <dgm:presLayoutVars>
          <dgm:chMax val="1"/>
          <dgm:chPref val="1"/>
          <dgm:bulletEnabled val="1"/>
        </dgm:presLayoutVars>
      </dgm:prSet>
      <dgm:spPr/>
    </dgm:pt>
    <dgm:pt modelId="{12EEFF5E-2529-40E7-87A2-F69F58412D75}" type="pres">
      <dgm:prSet presAssocID="{85ABB130-4DDF-4A5D-82EF-6D7E1FEAB5AD}" presName="ConnectLine" presStyleLbl="sibTrans1D1" presStyleIdx="5" presStyleCnt="9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3F69C3E-35CD-4F53-B202-C03C4673F63A}" type="pres">
      <dgm:prSet presAssocID="{85ABB130-4DDF-4A5D-82EF-6D7E1FEAB5AD}" presName="EmptyPlaceHolder" presStyleCnt="0"/>
      <dgm:spPr/>
    </dgm:pt>
    <dgm:pt modelId="{E9890641-39B3-4800-96C3-7B14E3B1D6C6}" type="pres">
      <dgm:prSet presAssocID="{5A511148-3639-49D1-AB98-7E21BCB60AF6}" presName="spaceBetweenRectangles" presStyleCnt="0"/>
      <dgm:spPr/>
    </dgm:pt>
    <dgm:pt modelId="{87C879B6-6387-42C0-9E6C-A538374DA267}" type="pres">
      <dgm:prSet presAssocID="{982529D9-91C5-4BEA-BB4F-30579C8DF0A0}" presName="composite" presStyleCnt="0"/>
      <dgm:spPr/>
    </dgm:pt>
    <dgm:pt modelId="{9A7F65E0-8E03-4042-9ED2-6317414D3C23}" type="pres">
      <dgm:prSet presAssocID="{982529D9-91C5-4BEA-BB4F-30579C8DF0A0}" presName="ConnectorPoint" presStyleLbl="lnNode1" presStyleIdx="6" presStyleCnt="9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BD06D95-FB58-41B8-8E99-EFCA91F9C876}" type="pres">
      <dgm:prSet presAssocID="{982529D9-91C5-4BEA-BB4F-30579C8DF0A0}" presName="DropPinPlaceHolder" presStyleCnt="0"/>
      <dgm:spPr/>
    </dgm:pt>
    <dgm:pt modelId="{5D79DCA8-5CA4-446E-ABA9-C3CFA9DCA35A}" type="pres">
      <dgm:prSet presAssocID="{982529D9-91C5-4BEA-BB4F-30579C8DF0A0}" presName="DropPin" presStyleLbl="alignNode1" presStyleIdx="6" presStyleCnt="9"/>
      <dgm:spPr/>
    </dgm:pt>
    <dgm:pt modelId="{5EAA33BF-12DF-441A-B7E2-87F96CDF1313}" type="pres">
      <dgm:prSet presAssocID="{982529D9-91C5-4BEA-BB4F-30579C8DF0A0}" presName="Ellipse" presStyleLbl="fgAcc1" presStyleIdx="7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6ECC5F40-9C64-48AD-B681-4847B9505425}" type="pres">
      <dgm:prSet presAssocID="{982529D9-91C5-4BEA-BB4F-30579C8DF0A0}" presName="L2TextContainer" presStyleLbl="revTx" presStyleIdx="12" presStyleCnt="18">
        <dgm:presLayoutVars>
          <dgm:bulletEnabled val="1"/>
        </dgm:presLayoutVars>
      </dgm:prSet>
      <dgm:spPr/>
    </dgm:pt>
    <dgm:pt modelId="{6CEB483E-5E1F-4D92-A890-6C75FA946FF6}" type="pres">
      <dgm:prSet presAssocID="{982529D9-91C5-4BEA-BB4F-30579C8DF0A0}" presName="L1TextContainer" presStyleLbl="revTx" presStyleIdx="13" presStyleCnt="18" custLinFactNeighborX="-408" custLinFactNeighborY="-53253">
        <dgm:presLayoutVars>
          <dgm:chMax val="1"/>
          <dgm:chPref val="1"/>
          <dgm:bulletEnabled val="1"/>
        </dgm:presLayoutVars>
      </dgm:prSet>
      <dgm:spPr/>
    </dgm:pt>
    <dgm:pt modelId="{126D07E4-8B37-4E1C-9CA6-466D018482DE}" type="pres">
      <dgm:prSet presAssocID="{982529D9-91C5-4BEA-BB4F-30579C8DF0A0}" presName="ConnectLine" presStyleLbl="sibTrans1D1" presStyleIdx="6" presStyleCnt="9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B4F4C28-CD20-420D-AD7F-8DC1F7D771C6}" type="pres">
      <dgm:prSet presAssocID="{982529D9-91C5-4BEA-BB4F-30579C8DF0A0}" presName="EmptyPlaceHolder" presStyleCnt="0"/>
      <dgm:spPr/>
    </dgm:pt>
    <dgm:pt modelId="{12FE6BD2-B08A-4A5D-ABB3-86774360A301}" type="pres">
      <dgm:prSet presAssocID="{DD0FBE67-7632-4106-B4D0-6CF4265F4B2D}" presName="spaceBetweenRectangles" presStyleCnt="0"/>
      <dgm:spPr/>
    </dgm:pt>
    <dgm:pt modelId="{45407D64-6FCA-4AB9-94D3-E864AB65EE39}" type="pres">
      <dgm:prSet presAssocID="{384C3F90-D18D-4A70-8228-142B535FA2FA}" presName="composite" presStyleCnt="0"/>
      <dgm:spPr/>
    </dgm:pt>
    <dgm:pt modelId="{4B1839C9-4EA4-4675-90A8-BECE64BFB3AC}" type="pres">
      <dgm:prSet presAssocID="{384C3F90-D18D-4A70-8228-142B535FA2FA}" presName="ConnectorPoint" presStyleLbl="lnNode1" presStyleIdx="7" presStyleCnt="9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7A033B8-BBF4-462A-997F-1E4BCD875708}" type="pres">
      <dgm:prSet presAssocID="{384C3F90-D18D-4A70-8228-142B535FA2FA}" presName="DropPinPlaceHolder" presStyleCnt="0"/>
      <dgm:spPr/>
    </dgm:pt>
    <dgm:pt modelId="{B0CD265F-A257-47E6-85C3-CC01F2F16125}" type="pres">
      <dgm:prSet presAssocID="{384C3F90-D18D-4A70-8228-142B535FA2FA}" presName="DropPin" presStyleLbl="alignNode1" presStyleIdx="7" presStyleCnt="9"/>
      <dgm:spPr/>
    </dgm:pt>
    <dgm:pt modelId="{289C24F7-1745-4E93-8781-7C4E90EE6226}" type="pres">
      <dgm:prSet presAssocID="{384C3F90-D18D-4A70-8228-142B535FA2FA}" presName="Ellipse" presStyleLbl="fgAcc1" presStyleIdx="8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A7F1C56-0CF0-4D30-BF4D-F819BD08AF05}" type="pres">
      <dgm:prSet presAssocID="{384C3F90-D18D-4A70-8228-142B535FA2FA}" presName="L2TextContainer" presStyleLbl="revTx" presStyleIdx="14" presStyleCnt="18">
        <dgm:presLayoutVars>
          <dgm:bulletEnabled val="1"/>
        </dgm:presLayoutVars>
      </dgm:prSet>
      <dgm:spPr/>
    </dgm:pt>
    <dgm:pt modelId="{5E2DA3E2-5FD9-462C-811A-5485A215D78D}" type="pres">
      <dgm:prSet presAssocID="{384C3F90-D18D-4A70-8228-142B535FA2FA}" presName="L1TextContainer" presStyleLbl="revTx" presStyleIdx="15" presStyleCnt="18" custLinFactNeighborX="263" custLinFactNeighborY="-9103">
        <dgm:presLayoutVars>
          <dgm:chMax val="1"/>
          <dgm:chPref val="1"/>
          <dgm:bulletEnabled val="1"/>
        </dgm:presLayoutVars>
      </dgm:prSet>
      <dgm:spPr/>
    </dgm:pt>
    <dgm:pt modelId="{5325766A-CBEB-46E7-81DA-17A86721E376}" type="pres">
      <dgm:prSet presAssocID="{384C3F90-D18D-4A70-8228-142B535FA2FA}" presName="ConnectLine" presStyleLbl="sibTrans1D1" presStyleIdx="7" presStyleCnt="9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25D160C0-5E88-4EF1-A0BA-D1D61985F996}" type="pres">
      <dgm:prSet presAssocID="{384C3F90-D18D-4A70-8228-142B535FA2FA}" presName="EmptyPlaceHolder" presStyleCnt="0"/>
      <dgm:spPr/>
    </dgm:pt>
    <dgm:pt modelId="{616184CD-24AE-42FD-AD2F-0D63E48D1C0D}" type="pres">
      <dgm:prSet presAssocID="{AF3859DB-8790-4FA4-8E41-37A723EFA157}" presName="spaceBetweenRectangles" presStyleCnt="0"/>
      <dgm:spPr/>
    </dgm:pt>
    <dgm:pt modelId="{4246BC94-8D83-4944-B655-FD28CF7A6FFC}" type="pres">
      <dgm:prSet presAssocID="{CF494E19-A785-4E1B-8FB6-B85D26671ED9}" presName="composite" presStyleCnt="0"/>
      <dgm:spPr/>
    </dgm:pt>
    <dgm:pt modelId="{4FDFE544-60D4-46A3-8083-6EC5656A986F}" type="pres">
      <dgm:prSet presAssocID="{CF494E19-A785-4E1B-8FB6-B85D26671ED9}" presName="ConnectorPoint" presStyleLbl="lnNode1" presStyleIdx="8" presStyleCnt="9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F21CF26-ADCE-4DED-9277-E71B9F72B8B2}" type="pres">
      <dgm:prSet presAssocID="{CF494E19-A785-4E1B-8FB6-B85D26671ED9}" presName="DropPinPlaceHolder" presStyleCnt="0"/>
      <dgm:spPr/>
    </dgm:pt>
    <dgm:pt modelId="{304A878B-D246-492D-A78D-4F2B2671327D}" type="pres">
      <dgm:prSet presAssocID="{CF494E19-A785-4E1B-8FB6-B85D26671ED9}" presName="DropPin" presStyleLbl="alignNode1" presStyleIdx="8" presStyleCnt="9"/>
      <dgm:spPr/>
    </dgm:pt>
    <dgm:pt modelId="{CC568FD6-315F-402E-8D81-5E98CBFC6AD9}" type="pres">
      <dgm:prSet presAssocID="{CF494E19-A785-4E1B-8FB6-B85D26671ED9}" presName="Ellipse" presStyleLbl="fgAcc1" presStyleIdx="9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09765A0-347E-4246-B333-6B119B5E88BB}" type="pres">
      <dgm:prSet presAssocID="{CF494E19-A785-4E1B-8FB6-B85D26671ED9}" presName="L2TextContainer" presStyleLbl="revTx" presStyleIdx="16" presStyleCnt="18">
        <dgm:presLayoutVars>
          <dgm:bulletEnabled val="1"/>
        </dgm:presLayoutVars>
      </dgm:prSet>
      <dgm:spPr/>
    </dgm:pt>
    <dgm:pt modelId="{0463FBC6-A8BC-4AEE-9F54-39AEE3F74EA3}" type="pres">
      <dgm:prSet presAssocID="{CF494E19-A785-4E1B-8FB6-B85D26671ED9}" presName="L1TextContainer" presStyleLbl="revTx" presStyleIdx="17" presStyleCnt="18" custLinFactNeighborY="-40329">
        <dgm:presLayoutVars>
          <dgm:chMax val="1"/>
          <dgm:chPref val="1"/>
          <dgm:bulletEnabled val="1"/>
        </dgm:presLayoutVars>
      </dgm:prSet>
      <dgm:spPr/>
    </dgm:pt>
    <dgm:pt modelId="{BE70B4D5-0EA8-4C62-BB4F-271690734DEB}" type="pres">
      <dgm:prSet presAssocID="{CF494E19-A785-4E1B-8FB6-B85D26671ED9}" presName="ConnectLine" presStyleLbl="sibTrans1D1" presStyleIdx="8" presStyleCnt="9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0D9EC48-C5A9-4ACC-9098-02A1A109D431}" type="pres">
      <dgm:prSet presAssocID="{CF494E19-A785-4E1B-8FB6-B85D26671ED9}" presName="EmptyPlaceHolder" presStyleCnt="0"/>
      <dgm:spPr/>
    </dgm:pt>
  </dgm:ptLst>
  <dgm:cxnLst>
    <dgm:cxn modelId="{511DA203-3A85-43AC-A27A-745291DEDDDE}" srcId="{982529D9-91C5-4BEA-BB4F-30579C8DF0A0}" destId="{0A469E17-255D-40BE-A18E-4B6C02512C89}" srcOrd="1" destOrd="0" parTransId="{B6639EC3-A777-4F15-86E9-37380D976CA7}" sibTransId="{84C38C8C-6DBA-4DAC-9606-36A163AE86D2}"/>
    <dgm:cxn modelId="{9C0E4006-033D-4FE5-B1C4-06280280D3DB}" srcId="{982529D9-91C5-4BEA-BB4F-30579C8DF0A0}" destId="{189C446E-C11B-4906-AFD1-A30BBAB77521}" srcOrd="2" destOrd="0" parTransId="{A2D639B7-65E9-4E32-99AD-56DF52D0CDD0}" sibTransId="{1744E1B9-6757-4F01-A34D-1E7BD9172CEE}"/>
    <dgm:cxn modelId="{22B5FE06-E8F1-46CE-ABC7-957F322583F2}" type="presOf" srcId="{92921081-529B-4D1C-83A4-C416BB4C5224}" destId="{3CD04BF3-2B09-40EE-AC00-A0ECEED8FF19}" srcOrd="0" destOrd="0" presId="urn:microsoft.com/office/officeart/2017/3/layout/DropPinTimeline"/>
    <dgm:cxn modelId="{B1DAEB0A-021D-4DB8-9719-D996A4273789}" srcId="{D1DCFCDD-6731-45B8-927A-8AD799563EBF}" destId="{73DD70E6-665D-4617-918C-7A853DC9E8CF}" srcOrd="1" destOrd="0" parTransId="{24BBACFC-523D-436A-944D-6938E7EE08E2}" sibTransId="{1F11630C-38BB-4EAC-8007-D242CDC90BAD}"/>
    <dgm:cxn modelId="{50E00E0E-9B62-44DA-BF5E-02694C3489EF}" type="presOf" srcId="{23DEAD00-8489-4881-9594-73B40C38ECD5}" destId="{B09D7865-47A8-439F-9529-EC1AFE1B84E1}" srcOrd="0" destOrd="0" presId="urn:microsoft.com/office/officeart/2017/3/layout/DropPinTimeline"/>
    <dgm:cxn modelId="{2F317516-5298-40B2-860E-13C0B98AFE38}" type="presOf" srcId="{85ABB130-4DDF-4A5D-82EF-6D7E1FEAB5AD}" destId="{92251E9F-B0E2-47DD-884B-D3BFB8511290}" srcOrd="0" destOrd="0" presId="urn:microsoft.com/office/officeart/2017/3/layout/DropPinTimeline"/>
    <dgm:cxn modelId="{01D31C18-5827-4FB4-9A98-BEE59B611C9A}" srcId="{63085546-7C7C-4B3E-ABEB-2669F1A65FB2}" destId="{D1DCFCDD-6731-45B8-927A-8AD799563EBF}" srcOrd="4" destOrd="0" parTransId="{60BAD1F7-F934-40AF-8EF2-FF0D0DB3C8CB}" sibTransId="{8CBF6B0F-7BD2-4A29-A970-37B885DE0FDE}"/>
    <dgm:cxn modelId="{16F4581B-93C4-44CD-A812-5037887D657C}" srcId="{63085546-7C7C-4B3E-ABEB-2669F1A65FB2}" destId="{CF494E19-A785-4E1B-8FB6-B85D26671ED9}" srcOrd="8" destOrd="0" parTransId="{A0B25C22-34EB-4415-88C1-AC97881806E1}" sibTransId="{175DFF3C-061D-4DDB-BBA7-484C83497104}"/>
    <dgm:cxn modelId="{8094221F-11AC-402C-8D37-D28396A8C2D2}" srcId="{CF494E19-A785-4E1B-8FB6-B85D26671ED9}" destId="{607D9157-C426-4174-9120-FC3BC8B5E81E}" srcOrd="2" destOrd="0" parTransId="{98389C25-A2C5-4458-81E7-08E935955028}" sibTransId="{737A7683-C8AA-4F7E-A31B-2C57F58ADC4B}"/>
    <dgm:cxn modelId="{DC96C021-7EB6-4D27-9239-CBCDFDEA49B6}" srcId="{63085546-7C7C-4B3E-ABEB-2669F1A65FB2}" destId="{EE0D3270-690B-4388-AE67-7F4BD7B196CA}" srcOrd="1" destOrd="0" parTransId="{5CE9E431-996F-418B-B4D4-80E3A76D776E}" sibTransId="{2B3DE2E7-A6D4-4544-B29D-3509DF1A6B6A}"/>
    <dgm:cxn modelId="{73191022-F6A2-49CE-963F-54A7A0998043}" type="presOf" srcId="{1528F1F2-ADA1-48DC-BDD3-B5D6B2FB0647}" destId="{B1CE5D8E-EE0C-4562-BC2C-0BF54A88C2EB}" srcOrd="0" destOrd="0" presId="urn:microsoft.com/office/officeart/2017/3/layout/DropPinTimeline"/>
    <dgm:cxn modelId="{82DD692B-0A4D-48FB-996B-2F2872C65377}" type="presOf" srcId="{5A6C2424-BE97-4D7B-947B-F00AD9CB99EE}" destId="{709765A0-347E-4246-B333-6B119B5E88BB}" srcOrd="0" destOrd="0" presId="urn:microsoft.com/office/officeart/2017/3/layout/DropPinTimeline"/>
    <dgm:cxn modelId="{49CCE336-D50F-41D6-94C9-A1AE1A7B3E11}" type="presOf" srcId="{607D9157-C426-4174-9120-FC3BC8B5E81E}" destId="{709765A0-347E-4246-B333-6B119B5E88BB}" srcOrd="0" destOrd="2" presId="urn:microsoft.com/office/officeart/2017/3/layout/DropPinTimeline"/>
    <dgm:cxn modelId="{67ECFB36-207E-4A5E-8EAC-CBF8497F51AF}" type="presOf" srcId="{2188A681-43C2-46C5-85E5-88FD19ACD0B0}" destId="{B1CE5D8E-EE0C-4562-BC2C-0BF54A88C2EB}" srcOrd="0" destOrd="1" presId="urn:microsoft.com/office/officeart/2017/3/layout/DropPinTimeline"/>
    <dgm:cxn modelId="{FA51003F-3F96-465D-82B5-73A6677CB14A}" srcId="{982529D9-91C5-4BEA-BB4F-30579C8DF0A0}" destId="{026A8154-BAAA-43E3-9AFE-23BB08FDDACA}" srcOrd="3" destOrd="0" parTransId="{E8C316D8-66C0-4258-A760-165FE462D86F}" sibTransId="{77FEFBC3-E2E8-4C6C-86AA-701E81131C52}"/>
    <dgm:cxn modelId="{39A11E5C-7A57-4117-A6DF-36000C29509C}" srcId="{0F52DC99-7156-4191-92FB-8E66DC2B727B}" destId="{831701CF-77C7-46C0-A913-8CC39517BAB8}" srcOrd="0" destOrd="0" parTransId="{13FBC60D-3EA6-4496-BA97-C1AE8C7F8961}" sibTransId="{75156CDF-E17B-4DAD-AE37-EA44D7F37090}"/>
    <dgm:cxn modelId="{DD687B5C-28C8-4088-99B8-D375C5FDAE4A}" srcId="{968ED185-853B-4EB6-A9C4-4C68F74F2A92}" destId="{2AEE5C11-34AE-4EB7-8907-9BED418EA471}" srcOrd="0" destOrd="0" parTransId="{2E14AD1F-C7EA-45AE-ADC0-0EE92A6516CB}" sibTransId="{F36FDDA0-6B91-47CB-8114-B6F076E55FC8}"/>
    <dgm:cxn modelId="{83DCF95D-C734-4834-9315-8AD4A9E26CE9}" srcId="{63085546-7C7C-4B3E-ABEB-2669F1A65FB2}" destId="{23DEAD00-8489-4881-9594-73B40C38ECD5}" srcOrd="2" destOrd="0" parTransId="{B47EF4B5-5CCE-4C5D-B137-6A52F2C23668}" sibTransId="{2252EF84-0A16-4EAE-948C-829B9420A9F7}"/>
    <dgm:cxn modelId="{891F375E-74FB-4185-8F3A-84ECFCE23470}" type="presOf" srcId="{968ED185-853B-4EB6-A9C4-4C68F74F2A92}" destId="{239D4D09-42F8-432C-8035-AC184BEF5561}" srcOrd="0" destOrd="0" presId="urn:microsoft.com/office/officeart/2017/3/layout/DropPinTimeline"/>
    <dgm:cxn modelId="{70F3D05F-8C4E-4EE2-93B8-3F0E051C87E3}" srcId="{85ABB130-4DDF-4A5D-82EF-6D7E1FEAB5AD}" destId="{2188A681-43C2-46C5-85E5-88FD19ACD0B0}" srcOrd="1" destOrd="0" parTransId="{405A9511-0D3A-4A23-9434-AB38F58C4EE3}" sibTransId="{9169A40E-174D-41AB-B91A-CE1E556F10BA}"/>
    <dgm:cxn modelId="{219B1962-8C52-4A72-BB04-D921844BDD17}" srcId="{63085546-7C7C-4B3E-ABEB-2669F1A65FB2}" destId="{85ABB130-4DDF-4A5D-82EF-6D7E1FEAB5AD}" srcOrd="5" destOrd="0" parTransId="{E255FA51-4513-453A-8066-F6A78A429C8E}" sibTransId="{5A511148-3639-49D1-AB98-7E21BCB60AF6}"/>
    <dgm:cxn modelId="{CE6DD563-AE1B-4549-99C8-E30C15209B79}" type="presOf" srcId="{2AE5B8FF-6316-4AC8-B0A3-912D2C78FC30}" destId="{EA7F1C56-0CF0-4D30-BF4D-F819BD08AF05}" srcOrd="0" destOrd="0" presId="urn:microsoft.com/office/officeart/2017/3/layout/DropPinTimeline"/>
    <dgm:cxn modelId="{47CD4E66-55BE-462D-A7AD-BD483E551A8E}" type="presOf" srcId="{026A8154-BAAA-43E3-9AFE-23BB08FDDACA}" destId="{6ECC5F40-9C64-48AD-B681-4847B9505425}" srcOrd="0" destOrd="3" presId="urn:microsoft.com/office/officeart/2017/3/layout/DropPinTimeline"/>
    <dgm:cxn modelId="{449E8A69-3339-48CF-AF4B-814EE591368D}" srcId="{982529D9-91C5-4BEA-BB4F-30579C8DF0A0}" destId="{DB6AB4F0-354A-4568-B1EE-3199842C59CF}" srcOrd="0" destOrd="0" parTransId="{4E834802-8FE0-4928-8ADF-C3603DA03FAE}" sibTransId="{0D5865CB-9AC3-468C-8FB8-A29D1C943E1C}"/>
    <dgm:cxn modelId="{5C58674B-41BB-4D9F-A589-541CA122684C}" srcId="{85ABB130-4DDF-4A5D-82EF-6D7E1FEAB5AD}" destId="{1528F1F2-ADA1-48DC-BDD3-B5D6B2FB0647}" srcOrd="0" destOrd="0" parTransId="{75E0722E-D24F-4CAF-BC70-BC8C2D077454}" sibTransId="{4E1B169E-2348-4D64-B91A-FA09CE1A31E9}"/>
    <dgm:cxn modelId="{899B494D-A15D-4C8E-B7D7-F3CCB7D5ECD5}" srcId="{63085546-7C7C-4B3E-ABEB-2669F1A65FB2}" destId="{968ED185-853B-4EB6-A9C4-4C68F74F2A92}" srcOrd="3" destOrd="0" parTransId="{1C7AF162-59BF-4882-8261-840881297E68}" sibTransId="{BD196659-4215-4872-B448-7B50C2578242}"/>
    <dgm:cxn modelId="{0000046E-2DCA-4212-8D6D-C5CEF24F4C0A}" type="presOf" srcId="{0A469E17-255D-40BE-A18E-4B6C02512C89}" destId="{6ECC5F40-9C64-48AD-B681-4847B9505425}" srcOrd="0" destOrd="1" presId="urn:microsoft.com/office/officeart/2017/3/layout/DropPinTimeline"/>
    <dgm:cxn modelId="{24A8F052-3377-4BA4-8C62-CCF5039C85D7}" srcId="{23DEAD00-8489-4881-9594-73B40C38ECD5}" destId="{3CB04A44-4013-4CA7-90FD-29AFC3C15E37}" srcOrd="0" destOrd="0" parTransId="{ECEE936A-E3CC-4209-BECC-1CD0C85A2B72}" sibTransId="{D7A8F7A0-47A3-4464-B3B7-E0806DF46627}"/>
    <dgm:cxn modelId="{B05C4C7C-FEB8-4825-98A0-C38D3021918A}" srcId="{EE0D3270-690B-4388-AE67-7F4BD7B196CA}" destId="{92921081-529B-4D1C-83A4-C416BB4C5224}" srcOrd="0" destOrd="0" parTransId="{5AD2C2F8-A1D7-469B-93D8-B578BEFE51F8}" sibTransId="{ECC13403-1F53-4ED4-AE4F-334EEC7C8710}"/>
    <dgm:cxn modelId="{C8981A81-8811-4C54-9DC3-5C16418EB38D}" srcId="{63085546-7C7C-4B3E-ABEB-2669F1A65FB2}" destId="{384C3F90-D18D-4A70-8228-142B535FA2FA}" srcOrd="7" destOrd="0" parTransId="{5F155CB2-90E8-4D30-BB22-4DDD21865DC9}" sibTransId="{AF3859DB-8790-4FA4-8E41-37A723EFA157}"/>
    <dgm:cxn modelId="{82D06D86-4385-4192-8AAB-6A93EA7FD7DD}" srcId="{D1DCFCDD-6731-45B8-927A-8AD799563EBF}" destId="{21E0739E-012F-42DB-A4FA-264F3DE1034A}" srcOrd="0" destOrd="0" parTransId="{24527911-8315-4184-B41B-3F14D03E67A8}" sibTransId="{4823119E-3701-43A4-94C2-5792759CDBCE}"/>
    <dgm:cxn modelId="{4E3BAE8C-BA35-463C-A481-37024B11E254}" type="presOf" srcId="{189C446E-C11B-4906-AFD1-A30BBAB77521}" destId="{6ECC5F40-9C64-48AD-B681-4847B9505425}" srcOrd="0" destOrd="2" presId="urn:microsoft.com/office/officeart/2017/3/layout/DropPinTimeline"/>
    <dgm:cxn modelId="{247DE591-0579-4FF5-9C62-940C4F67096B}" type="presOf" srcId="{63085546-7C7C-4B3E-ABEB-2669F1A65FB2}" destId="{7A5D3400-AF5B-4297-8592-4C1EDB9D0973}" srcOrd="0" destOrd="0" presId="urn:microsoft.com/office/officeart/2017/3/layout/DropPinTimeline"/>
    <dgm:cxn modelId="{DE3B2E92-10EB-4E64-8E26-B7C555A08DCC}" type="presOf" srcId="{2AEE5C11-34AE-4EB7-8907-9BED418EA471}" destId="{C1BCFB88-8A44-4A90-AA96-7D40DD1EE73E}" srcOrd="0" destOrd="0" presId="urn:microsoft.com/office/officeart/2017/3/layout/DropPinTimeline"/>
    <dgm:cxn modelId="{93AE7397-3592-437A-9596-11E2E281E0FF}" srcId="{968ED185-853B-4EB6-A9C4-4C68F74F2A92}" destId="{0BF2DB47-A06F-49B8-9E1B-549AE300B44A}" srcOrd="1" destOrd="0" parTransId="{532DD0F5-2AA8-40FA-ACDD-9BCC8B948FD2}" sibTransId="{E225A5CA-AD53-4440-8B08-C5D5A8D17428}"/>
    <dgm:cxn modelId="{91D6D09F-06FF-4F5C-9B8D-BC558D3372B3}" type="presOf" srcId="{831701CF-77C7-46C0-A913-8CC39517BAB8}" destId="{BCD3118D-B51D-47F2-B83A-35EBE58EB4DD}" srcOrd="0" destOrd="0" presId="urn:microsoft.com/office/officeart/2017/3/layout/DropPinTimeline"/>
    <dgm:cxn modelId="{645E05B5-1098-4559-A645-4A616F5334C9}" type="presOf" srcId="{EE0D3270-690B-4388-AE67-7F4BD7B196CA}" destId="{2556281D-6AB4-421E-92E3-31B110D8D3D0}" srcOrd="0" destOrd="0" presId="urn:microsoft.com/office/officeart/2017/3/layout/DropPinTimeline"/>
    <dgm:cxn modelId="{58E1E4B9-C005-44E5-A15C-9AE1EF828E01}" type="presOf" srcId="{0BF2DB47-A06F-49B8-9E1B-549AE300B44A}" destId="{C1BCFB88-8A44-4A90-AA96-7D40DD1EE73E}" srcOrd="0" destOrd="1" presId="urn:microsoft.com/office/officeart/2017/3/layout/DropPinTimeline"/>
    <dgm:cxn modelId="{BD1FC7C2-9AC7-4673-BA06-D34B0E9CC744}" type="presOf" srcId="{73DD70E6-665D-4617-918C-7A853DC9E8CF}" destId="{C35B3FC0-954B-477F-8AD4-EC1BC1711AD1}" srcOrd="0" destOrd="1" presId="urn:microsoft.com/office/officeart/2017/3/layout/DropPinTimeline"/>
    <dgm:cxn modelId="{B4EFF4C6-21FA-4A22-A47B-472D8479E134}" type="presOf" srcId="{384C3F90-D18D-4A70-8228-142B535FA2FA}" destId="{5E2DA3E2-5FD9-462C-811A-5485A215D78D}" srcOrd="0" destOrd="0" presId="urn:microsoft.com/office/officeart/2017/3/layout/DropPinTimeline"/>
    <dgm:cxn modelId="{CF84ADC7-F615-484F-8D90-7B8DA6ACCA0B}" type="presOf" srcId="{21E0739E-012F-42DB-A4FA-264F3DE1034A}" destId="{C35B3FC0-954B-477F-8AD4-EC1BC1711AD1}" srcOrd="0" destOrd="0" presId="urn:microsoft.com/office/officeart/2017/3/layout/DropPinTimeline"/>
    <dgm:cxn modelId="{B6C966C8-3B5A-4E35-B39A-C85EE4B77F28}" srcId="{CF494E19-A785-4E1B-8FB6-B85D26671ED9}" destId="{5A6C2424-BE97-4D7B-947B-F00AD9CB99EE}" srcOrd="0" destOrd="0" parTransId="{E05D0796-E8FA-42A4-9A7B-D3EA177ACBCD}" sibTransId="{2FB8DD48-B6DD-4B8D-AD5E-564188B8DF1C}"/>
    <dgm:cxn modelId="{AB26E2C8-F4AE-4D21-A743-8E8CD14A927C}" type="presOf" srcId="{D1DCFCDD-6731-45B8-927A-8AD799563EBF}" destId="{F87F2A51-B4C9-4CDC-8BA3-C26478FA9B48}" srcOrd="0" destOrd="0" presId="urn:microsoft.com/office/officeart/2017/3/layout/DropPinTimeline"/>
    <dgm:cxn modelId="{97617FCC-BC8D-45E9-8586-270C9FCFA03A}" type="presOf" srcId="{CF494E19-A785-4E1B-8FB6-B85D26671ED9}" destId="{0463FBC6-A8BC-4AEE-9F54-39AEE3F74EA3}" srcOrd="0" destOrd="0" presId="urn:microsoft.com/office/officeart/2017/3/layout/DropPinTimeline"/>
    <dgm:cxn modelId="{D397ADD1-3D95-4742-91FA-397B824184BD}" type="presOf" srcId="{982529D9-91C5-4BEA-BB4F-30579C8DF0A0}" destId="{6CEB483E-5E1F-4D92-A890-6C75FA946FF6}" srcOrd="0" destOrd="0" presId="urn:microsoft.com/office/officeart/2017/3/layout/DropPinTimeline"/>
    <dgm:cxn modelId="{FE566FD7-879E-4A5F-8E59-7CD23AB38654}" type="presOf" srcId="{AD4B800C-8E8B-471C-842C-5B228F69F7AD}" destId="{709765A0-347E-4246-B333-6B119B5E88BB}" srcOrd="0" destOrd="1" presId="urn:microsoft.com/office/officeart/2017/3/layout/DropPinTimeline"/>
    <dgm:cxn modelId="{B2493EDA-F4BB-4A29-8C9F-63FC965725EE}" type="presOf" srcId="{3CB04A44-4013-4CA7-90FD-29AFC3C15E37}" destId="{F9E9DD85-2566-4C5F-98EE-3B64C6A9FF34}" srcOrd="0" destOrd="0" presId="urn:microsoft.com/office/officeart/2017/3/layout/DropPinTimeline"/>
    <dgm:cxn modelId="{1EB6C0DB-4010-4323-968B-9FE26C951C43}" type="presOf" srcId="{0F52DC99-7156-4191-92FB-8E66DC2B727B}" destId="{579209A1-FDE9-4300-99B1-8740A49DD4B8}" srcOrd="0" destOrd="0" presId="urn:microsoft.com/office/officeart/2017/3/layout/DropPinTimeline"/>
    <dgm:cxn modelId="{1D58ACDD-69DF-4C4C-9AAB-AE9C90F2C9AD}" srcId="{CF494E19-A785-4E1B-8FB6-B85D26671ED9}" destId="{AD4B800C-8E8B-471C-842C-5B228F69F7AD}" srcOrd="1" destOrd="0" parTransId="{AA672CB3-B3E6-46B8-8A83-04E12A55643D}" sibTransId="{BAE6A814-1241-49CA-8B4A-5E77427F65E4}"/>
    <dgm:cxn modelId="{39B6B8E3-F0E6-4428-8C14-FBF8287D57EE}" srcId="{63085546-7C7C-4B3E-ABEB-2669F1A65FB2}" destId="{982529D9-91C5-4BEA-BB4F-30579C8DF0A0}" srcOrd="6" destOrd="0" parTransId="{EB491845-C76B-4879-98A0-D6BA0F2A49EC}" sibTransId="{DD0FBE67-7632-4106-B4D0-6CF4265F4B2D}"/>
    <dgm:cxn modelId="{F79DE9E4-EB1D-407F-8691-42F4CC070E64}" srcId="{384C3F90-D18D-4A70-8228-142B535FA2FA}" destId="{2AE5B8FF-6316-4AC8-B0A3-912D2C78FC30}" srcOrd="0" destOrd="0" parTransId="{A226373E-7B93-4BBF-AEFB-1DDF5AF31BE3}" sibTransId="{FC55CAEF-910F-4A86-9EFE-50EE83E973AE}"/>
    <dgm:cxn modelId="{3628EAEF-FF93-4AC7-AA90-DDAB6B5F8854}" type="presOf" srcId="{DB6AB4F0-354A-4568-B1EE-3199842C59CF}" destId="{6ECC5F40-9C64-48AD-B681-4847B9505425}" srcOrd="0" destOrd="0" presId="urn:microsoft.com/office/officeart/2017/3/layout/DropPinTimeline"/>
    <dgm:cxn modelId="{5E67ADFD-2707-4358-9D5E-6AD9F5A335DE}" srcId="{63085546-7C7C-4B3E-ABEB-2669F1A65FB2}" destId="{0F52DC99-7156-4191-92FB-8E66DC2B727B}" srcOrd="0" destOrd="0" parTransId="{DADE50E8-FBA0-4166-8494-BBABFE97A1AB}" sibTransId="{9D3E7645-567D-4421-B9FB-35184DF1019B}"/>
    <dgm:cxn modelId="{DA6A51DB-6C18-400B-9DA5-E8330852483B}" type="presParOf" srcId="{7A5D3400-AF5B-4297-8592-4C1EDB9D0973}" destId="{BD204284-1F7C-4D58-BC79-8C2DEE7E9FAF}" srcOrd="0" destOrd="0" presId="urn:microsoft.com/office/officeart/2017/3/layout/DropPinTimeline"/>
    <dgm:cxn modelId="{B682209A-D180-4D3D-A7FE-3FF4623AAAC8}" type="presParOf" srcId="{7A5D3400-AF5B-4297-8592-4C1EDB9D0973}" destId="{46A6B157-7198-41C4-9D25-C4F8885F1B6F}" srcOrd="1" destOrd="0" presId="urn:microsoft.com/office/officeart/2017/3/layout/DropPinTimeline"/>
    <dgm:cxn modelId="{DD1B41EA-8A69-4FF8-8A8F-136D7F51F76D}" type="presParOf" srcId="{46A6B157-7198-41C4-9D25-C4F8885F1B6F}" destId="{A62A25A6-28F8-4841-A5B4-B8E6C36B52C7}" srcOrd="0" destOrd="0" presId="urn:microsoft.com/office/officeart/2017/3/layout/DropPinTimeline"/>
    <dgm:cxn modelId="{037B3F1C-E353-45B2-B99E-4CCC6D4A6312}" type="presParOf" srcId="{A62A25A6-28F8-4841-A5B4-B8E6C36B52C7}" destId="{C2C53279-5280-4A15-82B5-AB3BDCD6008E}" srcOrd="0" destOrd="0" presId="urn:microsoft.com/office/officeart/2017/3/layout/DropPinTimeline"/>
    <dgm:cxn modelId="{41EE57D4-A48A-4493-A5E5-7AA6EE784FF8}" type="presParOf" srcId="{A62A25A6-28F8-4841-A5B4-B8E6C36B52C7}" destId="{AD0452DE-38B7-44F3-8D8D-124E529077B6}" srcOrd="1" destOrd="0" presId="urn:microsoft.com/office/officeart/2017/3/layout/DropPinTimeline"/>
    <dgm:cxn modelId="{DEA65968-C4C7-4981-8974-89FDC27490B4}" type="presParOf" srcId="{AD0452DE-38B7-44F3-8D8D-124E529077B6}" destId="{00C45E42-B288-4943-8DED-8BCACB5B9BF4}" srcOrd="0" destOrd="0" presId="urn:microsoft.com/office/officeart/2017/3/layout/DropPinTimeline"/>
    <dgm:cxn modelId="{BBDF846C-DCE4-4B8E-8EB4-20D62CCC221D}" type="presParOf" srcId="{AD0452DE-38B7-44F3-8D8D-124E529077B6}" destId="{41B43F24-91BA-4E79-9A7B-41BED7CDC194}" srcOrd="1" destOrd="0" presId="urn:microsoft.com/office/officeart/2017/3/layout/DropPinTimeline"/>
    <dgm:cxn modelId="{F81D525D-AFCA-4AC3-A36D-0F230CECE9D6}" type="presParOf" srcId="{A62A25A6-28F8-4841-A5B4-B8E6C36B52C7}" destId="{BCD3118D-B51D-47F2-B83A-35EBE58EB4DD}" srcOrd="2" destOrd="0" presId="urn:microsoft.com/office/officeart/2017/3/layout/DropPinTimeline"/>
    <dgm:cxn modelId="{3DFE72F7-7A8E-4FA2-A4D2-CE5C19F80D48}" type="presParOf" srcId="{A62A25A6-28F8-4841-A5B4-B8E6C36B52C7}" destId="{579209A1-FDE9-4300-99B1-8740A49DD4B8}" srcOrd="3" destOrd="0" presId="urn:microsoft.com/office/officeart/2017/3/layout/DropPinTimeline"/>
    <dgm:cxn modelId="{1BEC7AEB-41FA-4CAB-8FA5-F3B1B77EE9FC}" type="presParOf" srcId="{A62A25A6-28F8-4841-A5B4-B8E6C36B52C7}" destId="{2BBC27DE-FC07-4209-B20C-8390EE4E06F8}" srcOrd="4" destOrd="0" presId="urn:microsoft.com/office/officeart/2017/3/layout/DropPinTimeline"/>
    <dgm:cxn modelId="{F3F94771-2ECA-4CA1-8A44-BD84FAE4BA76}" type="presParOf" srcId="{A62A25A6-28F8-4841-A5B4-B8E6C36B52C7}" destId="{DFEAF731-3BA5-4162-8DAC-30C64B438A13}" srcOrd="5" destOrd="0" presId="urn:microsoft.com/office/officeart/2017/3/layout/DropPinTimeline"/>
    <dgm:cxn modelId="{30A20B00-7B4A-4F06-B959-411856EDBAA1}" type="presParOf" srcId="{46A6B157-7198-41C4-9D25-C4F8885F1B6F}" destId="{2A3D6737-4818-4344-A993-CDE536F35FEF}" srcOrd="1" destOrd="0" presId="urn:microsoft.com/office/officeart/2017/3/layout/DropPinTimeline"/>
    <dgm:cxn modelId="{71EEEA34-29FB-4D7B-BA94-F218B9EB1B59}" type="presParOf" srcId="{46A6B157-7198-41C4-9D25-C4F8885F1B6F}" destId="{C8361100-DDCD-414D-BA77-E3B38A036832}" srcOrd="2" destOrd="0" presId="urn:microsoft.com/office/officeart/2017/3/layout/DropPinTimeline"/>
    <dgm:cxn modelId="{E5BA3664-AEA9-4184-812C-B70CBF094A87}" type="presParOf" srcId="{C8361100-DDCD-414D-BA77-E3B38A036832}" destId="{7920CB79-4972-4772-A7C6-31F7B2967096}" srcOrd="0" destOrd="0" presId="urn:microsoft.com/office/officeart/2017/3/layout/DropPinTimeline"/>
    <dgm:cxn modelId="{003F8EF1-0AEA-4CDA-9A35-5FEEEC62A2A4}" type="presParOf" srcId="{C8361100-DDCD-414D-BA77-E3B38A036832}" destId="{9A3C4D98-E748-4E36-A36A-1CC67E26BFF1}" srcOrd="1" destOrd="0" presId="urn:microsoft.com/office/officeart/2017/3/layout/DropPinTimeline"/>
    <dgm:cxn modelId="{8D1EB1EC-D016-4CE0-82C1-66CC316846E3}" type="presParOf" srcId="{9A3C4D98-E748-4E36-A36A-1CC67E26BFF1}" destId="{748830D1-054E-45AD-BCEE-617EC595E003}" srcOrd="0" destOrd="0" presId="urn:microsoft.com/office/officeart/2017/3/layout/DropPinTimeline"/>
    <dgm:cxn modelId="{B18C90B2-1D4A-4279-AD7B-CC70949A037E}" type="presParOf" srcId="{9A3C4D98-E748-4E36-A36A-1CC67E26BFF1}" destId="{6480C124-C45A-44EE-8C9A-CD5C442F488F}" srcOrd="1" destOrd="0" presId="urn:microsoft.com/office/officeart/2017/3/layout/DropPinTimeline"/>
    <dgm:cxn modelId="{0BCF1FFD-39F3-4CCC-ADF9-AFC382BD4798}" type="presParOf" srcId="{C8361100-DDCD-414D-BA77-E3B38A036832}" destId="{3CD04BF3-2B09-40EE-AC00-A0ECEED8FF19}" srcOrd="2" destOrd="0" presId="urn:microsoft.com/office/officeart/2017/3/layout/DropPinTimeline"/>
    <dgm:cxn modelId="{3100A88A-4A0D-433E-80D4-F709A752C7A7}" type="presParOf" srcId="{C8361100-DDCD-414D-BA77-E3B38A036832}" destId="{2556281D-6AB4-421E-92E3-31B110D8D3D0}" srcOrd="3" destOrd="0" presId="urn:microsoft.com/office/officeart/2017/3/layout/DropPinTimeline"/>
    <dgm:cxn modelId="{36B470B4-88BB-4B2A-BF55-AC1EC0001C14}" type="presParOf" srcId="{C8361100-DDCD-414D-BA77-E3B38A036832}" destId="{D5719B36-3D6E-46F3-9BAD-566142063AEC}" srcOrd="4" destOrd="0" presId="urn:microsoft.com/office/officeart/2017/3/layout/DropPinTimeline"/>
    <dgm:cxn modelId="{FC94BD6D-0492-4A2C-8636-FE34219624DE}" type="presParOf" srcId="{C8361100-DDCD-414D-BA77-E3B38A036832}" destId="{8AA073CC-ECC4-4A1B-8CEE-E8D1C3D24C04}" srcOrd="5" destOrd="0" presId="urn:microsoft.com/office/officeart/2017/3/layout/DropPinTimeline"/>
    <dgm:cxn modelId="{443DB6AB-727C-4CE1-9130-130111760A5A}" type="presParOf" srcId="{46A6B157-7198-41C4-9D25-C4F8885F1B6F}" destId="{BFC9BF56-D103-4E21-A850-D9F121F6B5CE}" srcOrd="3" destOrd="0" presId="urn:microsoft.com/office/officeart/2017/3/layout/DropPinTimeline"/>
    <dgm:cxn modelId="{2F393908-0A24-44E2-881A-05508BBC8F6B}" type="presParOf" srcId="{46A6B157-7198-41C4-9D25-C4F8885F1B6F}" destId="{F8DE1A32-5987-4AC5-AB4B-D08984451448}" srcOrd="4" destOrd="0" presId="urn:microsoft.com/office/officeart/2017/3/layout/DropPinTimeline"/>
    <dgm:cxn modelId="{8C9CA98C-D183-401E-A2A0-CF4C2678759E}" type="presParOf" srcId="{F8DE1A32-5987-4AC5-AB4B-D08984451448}" destId="{348D95D0-C686-4197-9AB1-4B38F19B89C0}" srcOrd="0" destOrd="0" presId="urn:microsoft.com/office/officeart/2017/3/layout/DropPinTimeline"/>
    <dgm:cxn modelId="{9269B544-3F93-40D6-AB74-2DC73546BF66}" type="presParOf" srcId="{F8DE1A32-5987-4AC5-AB4B-D08984451448}" destId="{470D7B81-62BD-49AB-B85B-C7A0D8F6724B}" srcOrd="1" destOrd="0" presId="urn:microsoft.com/office/officeart/2017/3/layout/DropPinTimeline"/>
    <dgm:cxn modelId="{B8C69090-38B2-4AC1-A906-59F3EB3B0659}" type="presParOf" srcId="{470D7B81-62BD-49AB-B85B-C7A0D8F6724B}" destId="{61E978A1-FF42-4020-A039-43152CB4E56B}" srcOrd="0" destOrd="0" presId="urn:microsoft.com/office/officeart/2017/3/layout/DropPinTimeline"/>
    <dgm:cxn modelId="{0CD00E8D-A421-470B-A388-E9A342082641}" type="presParOf" srcId="{470D7B81-62BD-49AB-B85B-C7A0D8F6724B}" destId="{688EA4A8-C1A2-40C8-BF38-FA0858BD7EF2}" srcOrd="1" destOrd="0" presId="urn:microsoft.com/office/officeart/2017/3/layout/DropPinTimeline"/>
    <dgm:cxn modelId="{3C70FD5A-DB49-4B79-AA3D-C4FD6E31FA07}" type="presParOf" srcId="{F8DE1A32-5987-4AC5-AB4B-D08984451448}" destId="{F9E9DD85-2566-4C5F-98EE-3B64C6A9FF34}" srcOrd="2" destOrd="0" presId="urn:microsoft.com/office/officeart/2017/3/layout/DropPinTimeline"/>
    <dgm:cxn modelId="{8F07537B-AF22-426D-8630-FBEC64E047C9}" type="presParOf" srcId="{F8DE1A32-5987-4AC5-AB4B-D08984451448}" destId="{B09D7865-47A8-439F-9529-EC1AFE1B84E1}" srcOrd="3" destOrd="0" presId="urn:microsoft.com/office/officeart/2017/3/layout/DropPinTimeline"/>
    <dgm:cxn modelId="{B65A2377-791F-4A6F-92B5-D714F02A1AB2}" type="presParOf" srcId="{F8DE1A32-5987-4AC5-AB4B-D08984451448}" destId="{C83AD7FA-D309-4570-97FA-3F79A5A70FCC}" srcOrd="4" destOrd="0" presId="urn:microsoft.com/office/officeart/2017/3/layout/DropPinTimeline"/>
    <dgm:cxn modelId="{D90C92D8-E959-4751-98B7-7ED4F8171566}" type="presParOf" srcId="{F8DE1A32-5987-4AC5-AB4B-D08984451448}" destId="{3C99EAEE-2040-4431-9AB2-64561FF3EF00}" srcOrd="5" destOrd="0" presId="urn:microsoft.com/office/officeart/2017/3/layout/DropPinTimeline"/>
    <dgm:cxn modelId="{99A6DD4D-1AF4-4701-8213-D35232EA6839}" type="presParOf" srcId="{46A6B157-7198-41C4-9D25-C4F8885F1B6F}" destId="{BCA8DA53-14C4-417F-B6A4-0EDA3D283B39}" srcOrd="5" destOrd="0" presId="urn:microsoft.com/office/officeart/2017/3/layout/DropPinTimeline"/>
    <dgm:cxn modelId="{3FC9FA36-6FDE-4187-A96D-E790642A540A}" type="presParOf" srcId="{46A6B157-7198-41C4-9D25-C4F8885F1B6F}" destId="{6828F5DE-72F9-4B63-9EF9-119A2E7A424C}" srcOrd="6" destOrd="0" presId="urn:microsoft.com/office/officeart/2017/3/layout/DropPinTimeline"/>
    <dgm:cxn modelId="{D1C5E459-1F43-4432-8999-8E9E86BB6F11}" type="presParOf" srcId="{6828F5DE-72F9-4B63-9EF9-119A2E7A424C}" destId="{BDB84E2E-A6B5-423E-BFEF-656AEF42580E}" srcOrd="0" destOrd="0" presId="urn:microsoft.com/office/officeart/2017/3/layout/DropPinTimeline"/>
    <dgm:cxn modelId="{D60839BF-F10A-4C25-800D-8D11F8C73D73}" type="presParOf" srcId="{6828F5DE-72F9-4B63-9EF9-119A2E7A424C}" destId="{31D41526-B5D3-495E-B281-202E478090A6}" srcOrd="1" destOrd="0" presId="urn:microsoft.com/office/officeart/2017/3/layout/DropPinTimeline"/>
    <dgm:cxn modelId="{C7C1AFA4-8DC6-4B7F-9F7D-26DDC42F1EF7}" type="presParOf" srcId="{31D41526-B5D3-495E-B281-202E478090A6}" destId="{574ADEA8-E490-421D-88FB-7C8789D7A52B}" srcOrd="0" destOrd="0" presId="urn:microsoft.com/office/officeart/2017/3/layout/DropPinTimeline"/>
    <dgm:cxn modelId="{01298BD7-A5A4-4967-9A07-71EF15D01B3D}" type="presParOf" srcId="{31D41526-B5D3-495E-B281-202E478090A6}" destId="{93F6639C-EDE0-4BA3-8F4E-E10C33377447}" srcOrd="1" destOrd="0" presId="urn:microsoft.com/office/officeart/2017/3/layout/DropPinTimeline"/>
    <dgm:cxn modelId="{01505B03-611C-4C05-8D9E-64403DD4C046}" type="presParOf" srcId="{6828F5DE-72F9-4B63-9EF9-119A2E7A424C}" destId="{C1BCFB88-8A44-4A90-AA96-7D40DD1EE73E}" srcOrd="2" destOrd="0" presId="urn:microsoft.com/office/officeart/2017/3/layout/DropPinTimeline"/>
    <dgm:cxn modelId="{AC08D191-41BF-4E63-BDE6-B00EEF59EBE5}" type="presParOf" srcId="{6828F5DE-72F9-4B63-9EF9-119A2E7A424C}" destId="{239D4D09-42F8-432C-8035-AC184BEF5561}" srcOrd="3" destOrd="0" presId="urn:microsoft.com/office/officeart/2017/3/layout/DropPinTimeline"/>
    <dgm:cxn modelId="{CEBF4B32-BCA8-4396-A50D-BCE4C831A40F}" type="presParOf" srcId="{6828F5DE-72F9-4B63-9EF9-119A2E7A424C}" destId="{69066498-0D28-4C2B-BEE1-8AE74CC82CDE}" srcOrd="4" destOrd="0" presId="urn:microsoft.com/office/officeart/2017/3/layout/DropPinTimeline"/>
    <dgm:cxn modelId="{78F1CD29-B2AE-4C4E-A082-D87E891A8003}" type="presParOf" srcId="{6828F5DE-72F9-4B63-9EF9-119A2E7A424C}" destId="{1D50321F-1C9A-4C6D-9578-785934756AFE}" srcOrd="5" destOrd="0" presId="urn:microsoft.com/office/officeart/2017/3/layout/DropPinTimeline"/>
    <dgm:cxn modelId="{EE8F5D87-9D7D-4E7B-808A-48B0F9C687C8}" type="presParOf" srcId="{46A6B157-7198-41C4-9D25-C4F8885F1B6F}" destId="{672F1F9C-BBFC-4664-9365-5862992EDF99}" srcOrd="7" destOrd="0" presId="urn:microsoft.com/office/officeart/2017/3/layout/DropPinTimeline"/>
    <dgm:cxn modelId="{83DEF9E7-6F3E-4F9D-80BC-6C46DA530CD1}" type="presParOf" srcId="{46A6B157-7198-41C4-9D25-C4F8885F1B6F}" destId="{522C019C-AB67-4D8A-AD1B-DA431E462345}" srcOrd="8" destOrd="0" presId="urn:microsoft.com/office/officeart/2017/3/layout/DropPinTimeline"/>
    <dgm:cxn modelId="{C79DB02B-B6BD-4102-A9F9-0E417EADE9EC}" type="presParOf" srcId="{522C019C-AB67-4D8A-AD1B-DA431E462345}" destId="{4A4A8CB1-6182-4BF5-BC5B-7CA9C8EF6CF5}" srcOrd="0" destOrd="0" presId="urn:microsoft.com/office/officeart/2017/3/layout/DropPinTimeline"/>
    <dgm:cxn modelId="{8ACBB2AC-2BA1-422F-B053-C7A227565E51}" type="presParOf" srcId="{522C019C-AB67-4D8A-AD1B-DA431E462345}" destId="{8561D4BB-E35D-4FF0-A22B-67A79CADF796}" srcOrd="1" destOrd="0" presId="urn:microsoft.com/office/officeart/2017/3/layout/DropPinTimeline"/>
    <dgm:cxn modelId="{A421C2E0-BE79-4CDF-B293-33B9961D26A8}" type="presParOf" srcId="{8561D4BB-E35D-4FF0-A22B-67A79CADF796}" destId="{8D8700CD-9735-4A1D-AAE5-FE8BA627576E}" srcOrd="0" destOrd="0" presId="urn:microsoft.com/office/officeart/2017/3/layout/DropPinTimeline"/>
    <dgm:cxn modelId="{8B545B6E-857F-40D6-B806-319D6C4140AB}" type="presParOf" srcId="{8561D4BB-E35D-4FF0-A22B-67A79CADF796}" destId="{D2893A22-3149-4359-9489-63C960C8B243}" srcOrd="1" destOrd="0" presId="urn:microsoft.com/office/officeart/2017/3/layout/DropPinTimeline"/>
    <dgm:cxn modelId="{45BFB62D-660D-43E6-BE11-CD9ED475D615}" type="presParOf" srcId="{522C019C-AB67-4D8A-AD1B-DA431E462345}" destId="{C35B3FC0-954B-477F-8AD4-EC1BC1711AD1}" srcOrd="2" destOrd="0" presId="urn:microsoft.com/office/officeart/2017/3/layout/DropPinTimeline"/>
    <dgm:cxn modelId="{F3379101-1CDC-4E77-9BA3-40143AC692F8}" type="presParOf" srcId="{522C019C-AB67-4D8A-AD1B-DA431E462345}" destId="{F87F2A51-B4C9-4CDC-8BA3-C26478FA9B48}" srcOrd="3" destOrd="0" presId="urn:microsoft.com/office/officeart/2017/3/layout/DropPinTimeline"/>
    <dgm:cxn modelId="{482AA371-FDAD-4F65-85B6-6019800CB4AD}" type="presParOf" srcId="{522C019C-AB67-4D8A-AD1B-DA431E462345}" destId="{342CD079-7C9E-4296-868B-28C856B55C25}" srcOrd="4" destOrd="0" presId="urn:microsoft.com/office/officeart/2017/3/layout/DropPinTimeline"/>
    <dgm:cxn modelId="{91BC91DB-144D-4686-B53F-AEA2E8ECD6E8}" type="presParOf" srcId="{522C019C-AB67-4D8A-AD1B-DA431E462345}" destId="{2FD63667-BD6B-44D7-AC88-EB237023AEA7}" srcOrd="5" destOrd="0" presId="urn:microsoft.com/office/officeart/2017/3/layout/DropPinTimeline"/>
    <dgm:cxn modelId="{A55E1578-87F7-4297-BE2D-206954CB03AA}" type="presParOf" srcId="{46A6B157-7198-41C4-9D25-C4F8885F1B6F}" destId="{E8940972-431F-4AFA-9A22-AF104A42D3CA}" srcOrd="9" destOrd="0" presId="urn:microsoft.com/office/officeart/2017/3/layout/DropPinTimeline"/>
    <dgm:cxn modelId="{3A3D94BB-46AF-4DA2-891A-7EDC82FF6C69}" type="presParOf" srcId="{46A6B157-7198-41C4-9D25-C4F8885F1B6F}" destId="{E73AF09C-1981-45EA-8717-E67D485046CA}" srcOrd="10" destOrd="0" presId="urn:microsoft.com/office/officeart/2017/3/layout/DropPinTimeline"/>
    <dgm:cxn modelId="{388252A4-1970-4210-B3BF-BB12617F5699}" type="presParOf" srcId="{E73AF09C-1981-45EA-8717-E67D485046CA}" destId="{3767BB6C-ED6E-4745-84D9-BFFC62C04F5F}" srcOrd="0" destOrd="0" presId="urn:microsoft.com/office/officeart/2017/3/layout/DropPinTimeline"/>
    <dgm:cxn modelId="{52BB8E64-3515-4893-B407-D63F459EBCF5}" type="presParOf" srcId="{E73AF09C-1981-45EA-8717-E67D485046CA}" destId="{C1054009-9377-4064-A92A-5F419B0108ED}" srcOrd="1" destOrd="0" presId="urn:microsoft.com/office/officeart/2017/3/layout/DropPinTimeline"/>
    <dgm:cxn modelId="{A23E2457-8468-4742-A34C-044345B9ED21}" type="presParOf" srcId="{C1054009-9377-4064-A92A-5F419B0108ED}" destId="{B72EF1F9-6703-4E86-9E1B-246582B586BA}" srcOrd="0" destOrd="0" presId="urn:microsoft.com/office/officeart/2017/3/layout/DropPinTimeline"/>
    <dgm:cxn modelId="{45772861-3629-46FD-9E8F-FF7C32C45EB7}" type="presParOf" srcId="{C1054009-9377-4064-A92A-5F419B0108ED}" destId="{D9DAC133-1B92-480D-9850-F673EFB85551}" srcOrd="1" destOrd="0" presId="urn:microsoft.com/office/officeart/2017/3/layout/DropPinTimeline"/>
    <dgm:cxn modelId="{DCD2D2B4-3DFF-41D8-8615-90082FE86176}" type="presParOf" srcId="{E73AF09C-1981-45EA-8717-E67D485046CA}" destId="{B1CE5D8E-EE0C-4562-BC2C-0BF54A88C2EB}" srcOrd="2" destOrd="0" presId="urn:microsoft.com/office/officeart/2017/3/layout/DropPinTimeline"/>
    <dgm:cxn modelId="{CA917F67-BAC0-4BBD-B217-05E6C0C44170}" type="presParOf" srcId="{E73AF09C-1981-45EA-8717-E67D485046CA}" destId="{92251E9F-B0E2-47DD-884B-D3BFB8511290}" srcOrd="3" destOrd="0" presId="urn:microsoft.com/office/officeart/2017/3/layout/DropPinTimeline"/>
    <dgm:cxn modelId="{8B2F0AE8-2D34-47ED-99A7-2E2BEF171BBC}" type="presParOf" srcId="{E73AF09C-1981-45EA-8717-E67D485046CA}" destId="{12EEFF5E-2529-40E7-87A2-F69F58412D75}" srcOrd="4" destOrd="0" presId="urn:microsoft.com/office/officeart/2017/3/layout/DropPinTimeline"/>
    <dgm:cxn modelId="{0A0AA1F6-CAC3-4FDE-95D7-7D0B55A8AC77}" type="presParOf" srcId="{E73AF09C-1981-45EA-8717-E67D485046CA}" destId="{F3F69C3E-35CD-4F53-B202-C03C4673F63A}" srcOrd="5" destOrd="0" presId="urn:microsoft.com/office/officeart/2017/3/layout/DropPinTimeline"/>
    <dgm:cxn modelId="{585B640B-45E5-4CDE-B242-5D4291BB4CEC}" type="presParOf" srcId="{46A6B157-7198-41C4-9D25-C4F8885F1B6F}" destId="{E9890641-39B3-4800-96C3-7B14E3B1D6C6}" srcOrd="11" destOrd="0" presId="urn:microsoft.com/office/officeart/2017/3/layout/DropPinTimeline"/>
    <dgm:cxn modelId="{D5A31107-F214-4C37-9FAF-600E3F8F23D1}" type="presParOf" srcId="{46A6B157-7198-41C4-9D25-C4F8885F1B6F}" destId="{87C879B6-6387-42C0-9E6C-A538374DA267}" srcOrd="12" destOrd="0" presId="urn:microsoft.com/office/officeart/2017/3/layout/DropPinTimeline"/>
    <dgm:cxn modelId="{8D7F0F7C-9CB4-4EE5-956D-83E34734F143}" type="presParOf" srcId="{87C879B6-6387-42C0-9E6C-A538374DA267}" destId="{9A7F65E0-8E03-4042-9ED2-6317414D3C23}" srcOrd="0" destOrd="0" presId="urn:microsoft.com/office/officeart/2017/3/layout/DropPinTimeline"/>
    <dgm:cxn modelId="{20BFA8B8-52A5-45A3-A5A4-BA9ADB850F0C}" type="presParOf" srcId="{87C879B6-6387-42C0-9E6C-A538374DA267}" destId="{7BD06D95-FB58-41B8-8E99-EFCA91F9C876}" srcOrd="1" destOrd="0" presId="urn:microsoft.com/office/officeart/2017/3/layout/DropPinTimeline"/>
    <dgm:cxn modelId="{D445ACFF-5867-49DF-A5FF-6449DACD7C36}" type="presParOf" srcId="{7BD06D95-FB58-41B8-8E99-EFCA91F9C876}" destId="{5D79DCA8-5CA4-446E-ABA9-C3CFA9DCA35A}" srcOrd="0" destOrd="0" presId="urn:microsoft.com/office/officeart/2017/3/layout/DropPinTimeline"/>
    <dgm:cxn modelId="{8AC0B047-4AB5-4EEC-B368-DA094D3B1674}" type="presParOf" srcId="{7BD06D95-FB58-41B8-8E99-EFCA91F9C876}" destId="{5EAA33BF-12DF-441A-B7E2-87F96CDF1313}" srcOrd="1" destOrd="0" presId="urn:microsoft.com/office/officeart/2017/3/layout/DropPinTimeline"/>
    <dgm:cxn modelId="{A847E3E9-A52C-4303-AD6E-811CAAB2932A}" type="presParOf" srcId="{87C879B6-6387-42C0-9E6C-A538374DA267}" destId="{6ECC5F40-9C64-48AD-B681-4847B9505425}" srcOrd="2" destOrd="0" presId="urn:microsoft.com/office/officeart/2017/3/layout/DropPinTimeline"/>
    <dgm:cxn modelId="{45776BDD-4B3C-4F40-AAD4-C1538DDD7344}" type="presParOf" srcId="{87C879B6-6387-42C0-9E6C-A538374DA267}" destId="{6CEB483E-5E1F-4D92-A890-6C75FA946FF6}" srcOrd="3" destOrd="0" presId="urn:microsoft.com/office/officeart/2017/3/layout/DropPinTimeline"/>
    <dgm:cxn modelId="{F398A162-515F-4574-87E6-DC8A499DF71D}" type="presParOf" srcId="{87C879B6-6387-42C0-9E6C-A538374DA267}" destId="{126D07E4-8B37-4E1C-9CA6-466D018482DE}" srcOrd="4" destOrd="0" presId="urn:microsoft.com/office/officeart/2017/3/layout/DropPinTimeline"/>
    <dgm:cxn modelId="{0BB400EB-EAF4-4A3D-A3E8-6636177B4E6B}" type="presParOf" srcId="{87C879B6-6387-42C0-9E6C-A538374DA267}" destId="{CB4F4C28-CD20-420D-AD7F-8DC1F7D771C6}" srcOrd="5" destOrd="0" presId="urn:microsoft.com/office/officeart/2017/3/layout/DropPinTimeline"/>
    <dgm:cxn modelId="{0A6CF8B5-A471-419F-B466-219DCEAD920F}" type="presParOf" srcId="{46A6B157-7198-41C4-9D25-C4F8885F1B6F}" destId="{12FE6BD2-B08A-4A5D-ABB3-86774360A301}" srcOrd="13" destOrd="0" presId="urn:microsoft.com/office/officeart/2017/3/layout/DropPinTimeline"/>
    <dgm:cxn modelId="{383EC79E-D8C7-4253-92BB-A73F0967E4D3}" type="presParOf" srcId="{46A6B157-7198-41C4-9D25-C4F8885F1B6F}" destId="{45407D64-6FCA-4AB9-94D3-E864AB65EE39}" srcOrd="14" destOrd="0" presId="urn:microsoft.com/office/officeart/2017/3/layout/DropPinTimeline"/>
    <dgm:cxn modelId="{82B06211-0394-4F30-BA9D-98014995FA79}" type="presParOf" srcId="{45407D64-6FCA-4AB9-94D3-E864AB65EE39}" destId="{4B1839C9-4EA4-4675-90A8-BECE64BFB3AC}" srcOrd="0" destOrd="0" presId="urn:microsoft.com/office/officeart/2017/3/layout/DropPinTimeline"/>
    <dgm:cxn modelId="{F6222180-E847-4A19-B1FE-0BB859DA870B}" type="presParOf" srcId="{45407D64-6FCA-4AB9-94D3-E864AB65EE39}" destId="{C7A033B8-BBF4-462A-997F-1E4BCD875708}" srcOrd="1" destOrd="0" presId="urn:microsoft.com/office/officeart/2017/3/layout/DropPinTimeline"/>
    <dgm:cxn modelId="{D58052B1-CC7D-465E-9C2C-16BCA77146A1}" type="presParOf" srcId="{C7A033B8-BBF4-462A-997F-1E4BCD875708}" destId="{B0CD265F-A257-47E6-85C3-CC01F2F16125}" srcOrd="0" destOrd="0" presId="urn:microsoft.com/office/officeart/2017/3/layout/DropPinTimeline"/>
    <dgm:cxn modelId="{D6F2E9BF-174A-4B46-9970-30B00A2B4547}" type="presParOf" srcId="{C7A033B8-BBF4-462A-997F-1E4BCD875708}" destId="{289C24F7-1745-4E93-8781-7C4E90EE6226}" srcOrd="1" destOrd="0" presId="urn:microsoft.com/office/officeart/2017/3/layout/DropPinTimeline"/>
    <dgm:cxn modelId="{EEABD5F3-4AD9-478C-89C8-B9096A102C03}" type="presParOf" srcId="{45407D64-6FCA-4AB9-94D3-E864AB65EE39}" destId="{EA7F1C56-0CF0-4D30-BF4D-F819BD08AF05}" srcOrd="2" destOrd="0" presId="urn:microsoft.com/office/officeart/2017/3/layout/DropPinTimeline"/>
    <dgm:cxn modelId="{56289A09-C4CC-4356-AFA5-989E08117FED}" type="presParOf" srcId="{45407D64-6FCA-4AB9-94D3-E864AB65EE39}" destId="{5E2DA3E2-5FD9-462C-811A-5485A215D78D}" srcOrd="3" destOrd="0" presId="urn:microsoft.com/office/officeart/2017/3/layout/DropPinTimeline"/>
    <dgm:cxn modelId="{77815EFC-CBDD-412C-9AAC-42664FC88A5B}" type="presParOf" srcId="{45407D64-6FCA-4AB9-94D3-E864AB65EE39}" destId="{5325766A-CBEB-46E7-81DA-17A86721E376}" srcOrd="4" destOrd="0" presId="urn:microsoft.com/office/officeart/2017/3/layout/DropPinTimeline"/>
    <dgm:cxn modelId="{6A3FEF96-F77B-4279-A99F-4C91F8F9191E}" type="presParOf" srcId="{45407D64-6FCA-4AB9-94D3-E864AB65EE39}" destId="{25D160C0-5E88-4EF1-A0BA-D1D61985F996}" srcOrd="5" destOrd="0" presId="urn:microsoft.com/office/officeart/2017/3/layout/DropPinTimeline"/>
    <dgm:cxn modelId="{1E11E529-71CB-4723-A13F-E72F0F9240D4}" type="presParOf" srcId="{46A6B157-7198-41C4-9D25-C4F8885F1B6F}" destId="{616184CD-24AE-42FD-AD2F-0D63E48D1C0D}" srcOrd="15" destOrd="0" presId="urn:microsoft.com/office/officeart/2017/3/layout/DropPinTimeline"/>
    <dgm:cxn modelId="{FEE472BB-B2F4-4DA4-8304-487C3DF5B4B3}" type="presParOf" srcId="{46A6B157-7198-41C4-9D25-C4F8885F1B6F}" destId="{4246BC94-8D83-4944-B655-FD28CF7A6FFC}" srcOrd="16" destOrd="0" presId="urn:microsoft.com/office/officeart/2017/3/layout/DropPinTimeline"/>
    <dgm:cxn modelId="{A6B8AFFF-93FF-4F85-95ED-0968D15D0A16}" type="presParOf" srcId="{4246BC94-8D83-4944-B655-FD28CF7A6FFC}" destId="{4FDFE544-60D4-46A3-8083-6EC5656A986F}" srcOrd="0" destOrd="0" presId="urn:microsoft.com/office/officeart/2017/3/layout/DropPinTimeline"/>
    <dgm:cxn modelId="{C01040B7-AE3C-4A36-A4FE-ECA5605AA07E}" type="presParOf" srcId="{4246BC94-8D83-4944-B655-FD28CF7A6FFC}" destId="{FF21CF26-ADCE-4DED-9277-E71B9F72B8B2}" srcOrd="1" destOrd="0" presId="urn:microsoft.com/office/officeart/2017/3/layout/DropPinTimeline"/>
    <dgm:cxn modelId="{C0CCC760-F1E2-415A-A08A-8F74F8504424}" type="presParOf" srcId="{FF21CF26-ADCE-4DED-9277-E71B9F72B8B2}" destId="{304A878B-D246-492D-A78D-4F2B2671327D}" srcOrd="0" destOrd="0" presId="urn:microsoft.com/office/officeart/2017/3/layout/DropPinTimeline"/>
    <dgm:cxn modelId="{510EE866-4F88-4939-AFAB-55A9BF713433}" type="presParOf" srcId="{FF21CF26-ADCE-4DED-9277-E71B9F72B8B2}" destId="{CC568FD6-315F-402E-8D81-5E98CBFC6AD9}" srcOrd="1" destOrd="0" presId="urn:microsoft.com/office/officeart/2017/3/layout/DropPinTimeline"/>
    <dgm:cxn modelId="{EFF72527-159F-403B-8F9C-0A72BF37D451}" type="presParOf" srcId="{4246BC94-8D83-4944-B655-FD28CF7A6FFC}" destId="{709765A0-347E-4246-B333-6B119B5E88BB}" srcOrd="2" destOrd="0" presId="urn:microsoft.com/office/officeart/2017/3/layout/DropPinTimeline"/>
    <dgm:cxn modelId="{982315D6-D774-438F-A42A-67A57FEBD527}" type="presParOf" srcId="{4246BC94-8D83-4944-B655-FD28CF7A6FFC}" destId="{0463FBC6-A8BC-4AEE-9F54-39AEE3F74EA3}" srcOrd="3" destOrd="0" presId="urn:microsoft.com/office/officeart/2017/3/layout/DropPinTimeline"/>
    <dgm:cxn modelId="{4AB3CB66-B02E-479B-9C76-52E1C6A78510}" type="presParOf" srcId="{4246BC94-8D83-4944-B655-FD28CF7A6FFC}" destId="{BE70B4D5-0EA8-4C62-BB4F-271690734DEB}" srcOrd="4" destOrd="0" presId="urn:microsoft.com/office/officeart/2017/3/layout/DropPinTimeline"/>
    <dgm:cxn modelId="{A667201A-04FF-4C8E-9AB8-420E40092C2C}" type="presParOf" srcId="{4246BC94-8D83-4944-B655-FD28CF7A6FFC}" destId="{90D9EC48-C5A9-4ACC-9098-02A1A109D431}" srcOrd="5" destOrd="0" presId="urn:microsoft.com/office/officeart/2017/3/layout/DropPinTimeline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8E21CF-35BF-4BE0-AC53-AD18D0874C45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2F491E1F-9DEA-47C4-B010-1ED54EE1858F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algn="ctr">
            <a:buClrTx/>
            <a:buSzTx/>
            <a:buFontTx/>
            <a:buNone/>
          </a:pPr>
          <a:r>
            <a:rPr lang="es-CO" sz="1800" b="1">
              <a:solidFill>
                <a:srgbClr val="CC7D1B"/>
              </a:solidFill>
              <a:effectLst/>
              <a:latin typeface="Arial Nova" panose="020B0504020202020204" pitchFamily="34" charset="0"/>
            </a:rPr>
            <a:t>Aceite de Palma</a:t>
          </a:r>
          <a:endParaRPr lang="es-CO" sz="1800">
            <a:solidFill>
              <a:srgbClr val="CC7D1B"/>
            </a:solidFill>
          </a:endParaRPr>
        </a:p>
      </dgm:t>
    </dgm:pt>
    <dgm:pt modelId="{41EC1611-7D53-4557-BB2D-2F4B531EC293}" type="parTrans" cxnId="{09C01C5D-46DB-40F4-B91A-71C127FD44DA}">
      <dgm:prSet/>
      <dgm:spPr/>
      <dgm:t>
        <a:bodyPr/>
        <a:lstStyle/>
        <a:p>
          <a:endParaRPr lang="es-CO" sz="1600"/>
        </a:p>
      </dgm:t>
    </dgm:pt>
    <dgm:pt modelId="{A3706226-C06B-4600-A64B-FD5790810423}" type="sibTrans" cxnId="{09C01C5D-46DB-40F4-B91A-71C127FD44DA}">
      <dgm:prSet/>
      <dgm:spPr/>
      <dgm:t>
        <a:bodyPr/>
        <a:lstStyle/>
        <a:p>
          <a:endParaRPr lang="es-CO" sz="1600"/>
        </a:p>
      </dgm:t>
    </dgm:pt>
    <dgm:pt modelId="{3A93BE71-A75F-4B50-8526-A8614F26D316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1800" b="1" kern="1200">
              <a:solidFill>
                <a:srgbClr val="CC7D1B"/>
              </a:solidFill>
              <a:effectLst/>
              <a:latin typeface="Arial Nova" panose="020B0504020202020204" pitchFamily="34" charset="0"/>
              <a:ea typeface="+mn-ea"/>
              <a:cs typeface="+mn-cs"/>
            </a:rPr>
            <a:t>Aceite de palma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1800" b="1" kern="1200">
              <a:solidFill>
                <a:srgbClr val="CC7D1B"/>
              </a:solidFill>
              <a:effectLst/>
              <a:latin typeface="Arial Nova" panose="020B0504020202020204" pitchFamily="34" charset="0"/>
              <a:ea typeface="+mn-ea"/>
              <a:cs typeface="+mn-cs"/>
            </a:rPr>
            <a:t>OXG</a:t>
          </a:r>
        </a:p>
      </dgm:t>
    </dgm:pt>
    <dgm:pt modelId="{8E61AC5F-13EB-4E9F-A164-51250538C09F}" type="parTrans" cxnId="{597C48BC-C274-4D4E-9338-DB29AB86208E}">
      <dgm:prSet/>
      <dgm:spPr/>
      <dgm:t>
        <a:bodyPr/>
        <a:lstStyle/>
        <a:p>
          <a:endParaRPr lang="es-CO" sz="1600"/>
        </a:p>
      </dgm:t>
    </dgm:pt>
    <dgm:pt modelId="{D9C9632B-B543-4867-A449-80B8BF867129}" type="sibTrans" cxnId="{597C48BC-C274-4D4E-9338-DB29AB86208E}">
      <dgm:prSet/>
      <dgm:spPr/>
      <dgm:t>
        <a:bodyPr/>
        <a:lstStyle/>
        <a:p>
          <a:endParaRPr lang="es-CO" sz="1600"/>
        </a:p>
      </dgm:t>
    </dgm:pt>
    <dgm:pt modelId="{C254236E-1899-4B1A-8077-AE5C5A801382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1800" b="1" kern="1200">
              <a:solidFill>
                <a:srgbClr val="CC7D1B"/>
              </a:solidFill>
              <a:effectLst/>
              <a:latin typeface="Arial Nova" panose="020B0504020202020204" pitchFamily="34" charset="0"/>
              <a:ea typeface="+mn-ea"/>
              <a:cs typeface="+mn-cs"/>
            </a:rPr>
            <a:t>Aceite de Palmiste</a:t>
          </a:r>
        </a:p>
      </dgm:t>
    </dgm:pt>
    <dgm:pt modelId="{7D735411-81E0-4525-BAD5-D7DB5C5C8A38}" type="parTrans" cxnId="{C4211160-650F-4B87-8833-0F4F2C4E0AB6}">
      <dgm:prSet/>
      <dgm:spPr/>
      <dgm:t>
        <a:bodyPr/>
        <a:lstStyle/>
        <a:p>
          <a:endParaRPr lang="es-CO" sz="1600"/>
        </a:p>
      </dgm:t>
    </dgm:pt>
    <dgm:pt modelId="{966FE213-8C98-42EA-8B06-46B246C0F61A}" type="sibTrans" cxnId="{C4211160-650F-4B87-8833-0F4F2C4E0AB6}">
      <dgm:prSet/>
      <dgm:spPr/>
      <dgm:t>
        <a:bodyPr/>
        <a:lstStyle/>
        <a:p>
          <a:endParaRPr lang="es-CO" sz="1600"/>
        </a:p>
      </dgm:t>
    </dgm:pt>
    <dgm:pt modelId="{9054D9E9-2B36-40A4-AC7F-DD78926D725A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1800" b="1" kern="1200">
              <a:solidFill>
                <a:srgbClr val="CC7D1B"/>
              </a:solidFill>
              <a:effectLst/>
              <a:latin typeface="Arial Nova" panose="020B0504020202020204" pitchFamily="34" charset="0"/>
              <a:ea typeface="+mn-ea"/>
              <a:cs typeface="+mn-cs"/>
            </a:rPr>
            <a:t>CODEX Stan 210. 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1400" b="0" kern="1200">
              <a:latin typeface="Arial Nova" panose="020B0504020202020204" pitchFamily="34" charset="0"/>
            </a:rPr>
            <a:t>Norma para Aceites Vegetales Especificados </a:t>
          </a:r>
          <a:endParaRPr lang="es-CO" sz="2400" b="0" kern="1200"/>
        </a:p>
      </dgm:t>
    </dgm:pt>
    <dgm:pt modelId="{6760B74F-684E-4C7E-811C-4DDA2C99EFD7}" type="parTrans" cxnId="{667B45F1-2278-4ABD-A7D0-DEB0CE976B8B}">
      <dgm:prSet/>
      <dgm:spPr/>
      <dgm:t>
        <a:bodyPr/>
        <a:lstStyle/>
        <a:p>
          <a:endParaRPr lang="es-CO" sz="1600"/>
        </a:p>
      </dgm:t>
    </dgm:pt>
    <dgm:pt modelId="{6542D654-8621-4F81-9D6B-9E5DA2D08EDD}" type="sibTrans" cxnId="{667B45F1-2278-4ABD-A7D0-DEB0CE976B8B}">
      <dgm:prSet/>
      <dgm:spPr/>
      <dgm:t>
        <a:bodyPr/>
        <a:lstStyle/>
        <a:p>
          <a:endParaRPr lang="es-CO" sz="1600"/>
        </a:p>
      </dgm:t>
    </dgm:pt>
    <dgm:pt modelId="{D8F373A8-0998-4F34-8FFF-403138D298B8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algn="l">
            <a:buClrTx/>
            <a:buSzTx/>
            <a:buFontTx/>
            <a:buNone/>
          </a:pPr>
          <a:r>
            <a:rPr lang="es-CO" sz="1100" b="1">
              <a:latin typeface="Arial Nova" panose="020B0504020202020204" pitchFamily="34" charset="0"/>
            </a:rPr>
            <a:t>NTC 431:2017 (4ta </a:t>
          </a:r>
          <a:r>
            <a:rPr lang="es-CO" sz="1100" b="1" err="1">
              <a:latin typeface="Arial Nova" panose="020B0504020202020204" pitchFamily="34" charset="0"/>
            </a:rPr>
            <a:t>Act</a:t>
          </a:r>
          <a:r>
            <a:rPr lang="es-CO" sz="1100" b="1">
              <a:latin typeface="Arial Nova" panose="020B0504020202020204" pitchFamily="34" charset="0"/>
            </a:rPr>
            <a:t>). </a:t>
          </a:r>
          <a:r>
            <a:rPr lang="es-CO" sz="1100" b="0">
              <a:effectLst/>
              <a:latin typeface="Arial Nova" panose="020B0504020202020204" pitchFamily="34" charset="0"/>
            </a:rPr>
            <a:t>Aceite crudo de palma africana (elaeis guineensis)</a:t>
          </a:r>
          <a:endParaRPr lang="es-CO" sz="1100"/>
        </a:p>
      </dgm:t>
    </dgm:pt>
    <dgm:pt modelId="{26471F87-888D-47ED-A969-89D55B40CDD3}" type="parTrans" cxnId="{E055AC52-0743-45D8-AACE-49C3DBD3E7D5}">
      <dgm:prSet/>
      <dgm:spPr/>
      <dgm:t>
        <a:bodyPr/>
        <a:lstStyle/>
        <a:p>
          <a:endParaRPr lang="es-CO" sz="1600"/>
        </a:p>
      </dgm:t>
    </dgm:pt>
    <dgm:pt modelId="{65775FF9-D04E-478D-A322-246DC7AA4D46}" type="sibTrans" cxnId="{E055AC52-0743-45D8-AACE-49C3DBD3E7D5}">
      <dgm:prSet/>
      <dgm:spPr/>
      <dgm:t>
        <a:bodyPr/>
        <a:lstStyle/>
        <a:p>
          <a:endParaRPr lang="es-CO" sz="1600"/>
        </a:p>
      </dgm:t>
    </dgm:pt>
    <dgm:pt modelId="{F3651561-A749-4A4F-BB6C-0AF49BC3ED9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algn="l">
            <a:buClrTx/>
            <a:buSzTx/>
            <a:buFontTx/>
            <a:buNone/>
          </a:pPr>
          <a:r>
            <a:rPr lang="es-CO" sz="1100" b="1">
              <a:effectLst/>
              <a:latin typeface="Arial Nova" panose="020B0504020202020204" pitchFamily="34" charset="0"/>
            </a:rPr>
            <a:t>NTC 262:2011 (5ta </a:t>
          </a:r>
          <a:r>
            <a:rPr lang="es-CO" sz="1100" b="1" err="1">
              <a:effectLst/>
              <a:latin typeface="Arial Nova" panose="020B0504020202020204" pitchFamily="34" charset="0"/>
            </a:rPr>
            <a:t>Act</a:t>
          </a:r>
          <a:r>
            <a:rPr lang="es-CO" sz="1100" b="1">
              <a:effectLst/>
              <a:latin typeface="Arial Nova" panose="020B0504020202020204" pitchFamily="34" charset="0"/>
            </a:rPr>
            <a:t>). </a:t>
          </a:r>
          <a:r>
            <a:rPr lang="es-ES" sz="1100" b="0">
              <a:latin typeface="Arial Nova" panose="020B0504020202020204" pitchFamily="34" charset="0"/>
            </a:rPr>
            <a:t>Grasas y aceites comestibles vegetales y animales. Aceite de palma</a:t>
          </a:r>
          <a:endParaRPr lang="es-CO" sz="1100" b="0">
            <a:effectLst/>
            <a:latin typeface="Arial Nova" panose="020B0504020202020204" pitchFamily="34" charset="0"/>
          </a:endParaRPr>
        </a:p>
      </dgm:t>
    </dgm:pt>
    <dgm:pt modelId="{44A35FC0-269B-4D7B-AAFF-4D4F819FFAB5}" type="parTrans" cxnId="{E7280F2B-0BC7-48A7-8F35-F6D81163481B}">
      <dgm:prSet/>
      <dgm:spPr/>
      <dgm:t>
        <a:bodyPr/>
        <a:lstStyle/>
        <a:p>
          <a:endParaRPr lang="es-CO" sz="1600"/>
        </a:p>
      </dgm:t>
    </dgm:pt>
    <dgm:pt modelId="{C8C9C236-AFC5-4266-93DF-302126EA7869}" type="sibTrans" cxnId="{E7280F2B-0BC7-48A7-8F35-F6D81163481B}">
      <dgm:prSet/>
      <dgm:spPr/>
      <dgm:t>
        <a:bodyPr/>
        <a:lstStyle/>
        <a:p>
          <a:endParaRPr lang="es-CO" sz="1600"/>
        </a:p>
      </dgm:t>
    </dgm:pt>
    <dgm:pt modelId="{B1760602-546F-4550-B85F-4DFB84756313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</a:pPr>
          <a:r>
            <a:rPr lang="es-CO" sz="1100" b="1" kern="1200">
              <a:latin typeface="Arial Nova" panose="020B0504020202020204" pitchFamily="34" charset="0"/>
            </a:rPr>
            <a:t>NTC 432: 2010 (3ra </a:t>
          </a:r>
          <a:r>
            <a:rPr lang="es-CO" sz="1100" b="1" kern="1200" err="1">
              <a:latin typeface="Arial Nova" panose="020B0504020202020204" pitchFamily="34" charset="0"/>
            </a:rPr>
            <a:t>Act</a:t>
          </a:r>
          <a:r>
            <a:rPr lang="es-CO" sz="1100" b="1" kern="1200">
              <a:latin typeface="Arial Nova" panose="020B0504020202020204" pitchFamily="34" charset="0"/>
            </a:rPr>
            <a:t>) </a:t>
          </a:r>
          <a:r>
            <a:rPr lang="es-CO" sz="1100" b="0" kern="1200">
              <a:effectLst/>
              <a:latin typeface="Arial Nova" panose="020B0504020202020204" pitchFamily="34" charset="0"/>
            </a:rPr>
            <a:t>Aceite crudo natural de palmiste (Aceite </a:t>
          </a:r>
          <a:r>
            <a:rPr lang="es-CO" sz="1100" b="0" kern="1200">
              <a:latin typeface="Arial Nova" panose="020B0504020202020204" pitchFamily="34" charset="0"/>
            </a:rPr>
            <a:t>crudo de almendra de palma</a:t>
          </a:r>
          <a:r>
            <a:rPr lang="es-CO" sz="1100" b="0" kern="1200">
              <a:effectLst/>
              <a:latin typeface="Arial Nova" panose="020B0504020202020204" pitchFamily="34" charset="0"/>
            </a:rPr>
            <a:t>)</a:t>
          </a:r>
          <a:endParaRPr lang="es-CO" sz="1100" kern="1200"/>
        </a:p>
      </dgm:t>
    </dgm:pt>
    <dgm:pt modelId="{3FAD59F6-023F-4505-ABC3-E50E04DCFA0A}" type="parTrans" cxnId="{142AD062-C856-4F68-8371-B7E97E7DF571}">
      <dgm:prSet/>
      <dgm:spPr/>
      <dgm:t>
        <a:bodyPr/>
        <a:lstStyle/>
        <a:p>
          <a:endParaRPr lang="es-CO" sz="1600"/>
        </a:p>
      </dgm:t>
    </dgm:pt>
    <dgm:pt modelId="{B07FA99D-5D32-4D72-A495-FAC0404C473E}" type="sibTrans" cxnId="{142AD062-C856-4F68-8371-B7E97E7DF571}">
      <dgm:prSet/>
      <dgm:spPr/>
      <dgm:t>
        <a:bodyPr/>
        <a:lstStyle/>
        <a:p>
          <a:endParaRPr lang="es-CO" sz="1600"/>
        </a:p>
      </dgm:t>
    </dgm:pt>
    <dgm:pt modelId="{E4FF0E3A-E381-4511-A738-1BF1A1958F94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</a:pPr>
          <a:r>
            <a:rPr lang="es-ES" sz="1100" b="1" kern="1200">
              <a:latin typeface="Arial Nova" panose="020B0504020202020204" pitchFamily="34" charset="0"/>
            </a:rPr>
            <a:t>NTC 260:2010 (5ta </a:t>
          </a:r>
          <a:r>
            <a:rPr lang="es-ES" sz="1100" b="1" kern="1200" err="1">
              <a:latin typeface="Arial Nova" panose="020B0504020202020204" pitchFamily="34" charset="0"/>
            </a:rPr>
            <a:t>Act</a:t>
          </a:r>
          <a:r>
            <a:rPr lang="es-ES" sz="1100" b="1" kern="1200">
              <a:latin typeface="Arial Nova" panose="020B0504020202020204" pitchFamily="34" charset="0"/>
            </a:rPr>
            <a:t>.) </a:t>
          </a:r>
          <a:r>
            <a:rPr lang="es-ES" sz="1100" b="0" kern="1200">
              <a:latin typeface="Arial Nova" panose="020B0504020202020204" pitchFamily="34" charset="0"/>
            </a:rPr>
            <a:t>Grasas y aceites comestibles vegetales y animales. Aceite de palmiste</a:t>
          </a:r>
          <a:r>
            <a:rPr lang="es-ES" sz="1200" b="0" kern="1200">
              <a:latin typeface="Arial Nova" panose="020B0504020202020204" pitchFamily="34" charset="0"/>
            </a:rPr>
            <a:t>. </a:t>
          </a:r>
          <a:endParaRPr lang="es-CO" sz="1200" b="0" i="0" kern="1200">
            <a:effectLst/>
            <a:latin typeface="Arial Nova" panose="020B0504020202020204" pitchFamily="34" charset="0"/>
            <a:cs typeface="Calibri" panose="020F0502020204030204" pitchFamily="34" charset="0"/>
          </a:endParaRPr>
        </a:p>
      </dgm:t>
    </dgm:pt>
    <dgm:pt modelId="{B3D55403-B827-40FA-910C-1B5563F77CC3}" type="parTrans" cxnId="{9354EB48-35DD-4E9A-88C3-C260229F0295}">
      <dgm:prSet/>
      <dgm:spPr/>
      <dgm:t>
        <a:bodyPr/>
        <a:lstStyle/>
        <a:p>
          <a:endParaRPr lang="es-CO" sz="1600"/>
        </a:p>
      </dgm:t>
    </dgm:pt>
    <dgm:pt modelId="{E1B85B7D-B07B-4DA1-B651-E31F0006C36B}" type="sibTrans" cxnId="{9354EB48-35DD-4E9A-88C3-C260229F0295}">
      <dgm:prSet/>
      <dgm:spPr/>
      <dgm:t>
        <a:bodyPr/>
        <a:lstStyle/>
        <a:p>
          <a:endParaRPr lang="es-CO" sz="1600"/>
        </a:p>
      </dgm:t>
    </dgm:pt>
    <dgm:pt modelId="{39276E33-1E7B-46BA-8C54-10953A0FD654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t-BR" sz="1100" b="1" kern="1200">
              <a:latin typeface="Arial Nova" panose="020B0504020202020204" pitchFamily="34" charset="0"/>
            </a:rPr>
            <a:t>NTC 5713:2021. </a:t>
          </a:r>
          <a:r>
            <a:rPr lang="pt-BR" sz="1100" b="0" kern="1200">
              <a:latin typeface="Arial Nova" panose="020B0504020202020204" pitchFamily="34" charset="0"/>
            </a:rPr>
            <a:t>Aceite de palma alto oleico OxG (elaeis guineensis x elaeis oleífera)</a:t>
          </a:r>
          <a:endParaRPr lang="es-CO" sz="1100" kern="1200"/>
        </a:p>
      </dgm:t>
    </dgm:pt>
    <dgm:pt modelId="{96D19EA1-DA07-4C59-A972-0B657F755231}" type="parTrans" cxnId="{42D43EE5-7187-465F-9E4C-1D951B7828A9}">
      <dgm:prSet/>
      <dgm:spPr/>
      <dgm:t>
        <a:bodyPr/>
        <a:lstStyle/>
        <a:p>
          <a:endParaRPr lang="es-CO" sz="1600"/>
        </a:p>
      </dgm:t>
    </dgm:pt>
    <dgm:pt modelId="{A8C779F3-6BE4-4787-83C8-5EC89F2336E6}" type="sibTrans" cxnId="{42D43EE5-7187-465F-9E4C-1D951B7828A9}">
      <dgm:prSet/>
      <dgm:spPr/>
      <dgm:t>
        <a:bodyPr/>
        <a:lstStyle/>
        <a:p>
          <a:endParaRPr lang="es-CO" sz="1600"/>
        </a:p>
      </dgm:t>
    </dgm:pt>
    <dgm:pt modelId="{1AB5C38A-7077-4CA6-A629-9698E40C3BB9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800" b="1" kern="1200" noProof="0">
              <a:solidFill>
                <a:srgbClr val="CC7D1B"/>
              </a:solidFill>
              <a:effectLst/>
              <a:latin typeface="Arial Nova" panose="020B0504020202020204" pitchFamily="34" charset="0"/>
              <a:ea typeface="+mn-ea"/>
              <a:cs typeface="+mn-cs"/>
              <a:sym typeface="Wingdings" panose="05000000000000000000" pitchFamily="2" charset="2"/>
            </a:rPr>
            <a:t>Resolución 2154 de 2012</a:t>
          </a:r>
          <a:endParaRPr lang="es-CO" sz="1800" b="1" kern="1200">
            <a:solidFill>
              <a:srgbClr val="CC7D1B"/>
            </a:solidFill>
            <a:effectLst/>
            <a:latin typeface="Arial Nova" panose="020B0504020202020204" pitchFamily="34" charset="0"/>
            <a:ea typeface="+mn-ea"/>
            <a:cs typeface="+mn-cs"/>
          </a:endParaRPr>
        </a:p>
      </dgm:t>
    </dgm:pt>
    <dgm:pt modelId="{A6109E69-936E-457F-822A-ABD01090EEFC}" type="parTrans" cxnId="{D1D3D163-BD95-4779-8EE7-3F0E77866ABB}">
      <dgm:prSet/>
      <dgm:spPr/>
      <dgm:t>
        <a:bodyPr/>
        <a:lstStyle/>
        <a:p>
          <a:endParaRPr lang="es-CO" sz="1600"/>
        </a:p>
      </dgm:t>
    </dgm:pt>
    <dgm:pt modelId="{6C3B8C50-9595-45A5-84F1-B9FB1E8EA3BB}" type="sibTrans" cxnId="{D1D3D163-BD95-4779-8EE7-3F0E77866ABB}">
      <dgm:prSet/>
      <dgm:spPr/>
      <dgm:t>
        <a:bodyPr/>
        <a:lstStyle/>
        <a:p>
          <a:endParaRPr lang="es-CO" sz="1600"/>
        </a:p>
      </dgm:t>
    </dgm:pt>
    <dgm:pt modelId="{D5693D33-B35B-48E5-A4CC-9AA01D3805DC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/>
        <a:lstStyle/>
        <a:p>
          <a:pPr marL="114300" lvl="1" indent="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200" b="0" i="0" kern="1200">
              <a:effectLst/>
              <a:latin typeface="Arial Nova" panose="020B0504020202020204" pitchFamily="34" charset="0"/>
              <a:cs typeface="Calibri" panose="020F0502020204030204" pitchFamily="34" charset="0"/>
            </a:rPr>
            <a:t>Reglamento técnico de aceites y grasas</a:t>
          </a:r>
        </a:p>
      </dgm:t>
    </dgm:pt>
    <dgm:pt modelId="{B00D8C10-0130-4F40-A76F-C000410FD0EE}" type="parTrans" cxnId="{EBA75F07-07D1-477A-92C9-13BAB4CEAF66}">
      <dgm:prSet/>
      <dgm:spPr/>
      <dgm:t>
        <a:bodyPr/>
        <a:lstStyle/>
        <a:p>
          <a:endParaRPr lang="es-CO" sz="1600"/>
        </a:p>
      </dgm:t>
    </dgm:pt>
    <dgm:pt modelId="{988EF6E1-6104-4A9A-8332-453C1353F1DD}" type="sibTrans" cxnId="{EBA75F07-07D1-477A-92C9-13BAB4CEAF66}">
      <dgm:prSet/>
      <dgm:spPr/>
      <dgm:t>
        <a:bodyPr/>
        <a:lstStyle/>
        <a:p>
          <a:endParaRPr lang="es-CO" sz="1600"/>
        </a:p>
      </dgm:t>
    </dgm:pt>
    <dgm:pt modelId="{774051DF-A4A8-4FE8-80B4-BBC7904AC74E}" type="pres">
      <dgm:prSet presAssocID="{948E21CF-35BF-4BE0-AC53-AD18D0874C45}" presName="diagram" presStyleCnt="0">
        <dgm:presLayoutVars>
          <dgm:dir/>
          <dgm:resizeHandles val="exact"/>
        </dgm:presLayoutVars>
      </dgm:prSet>
      <dgm:spPr/>
    </dgm:pt>
    <dgm:pt modelId="{4DD85405-F72A-4458-BA5D-192C6D6CE089}" type="pres">
      <dgm:prSet presAssocID="{2F491E1F-9DEA-47C4-B010-1ED54EE1858F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F4D088C1-8C3D-4F24-95AA-68F3F9AC79DE}" type="pres">
      <dgm:prSet presAssocID="{A3706226-C06B-4600-A64B-FD5790810423}" presName="sibTrans" presStyleCnt="0"/>
      <dgm:spPr/>
    </dgm:pt>
    <dgm:pt modelId="{E7D8D10A-BB39-4B26-8196-8ABA49DADA56}" type="pres">
      <dgm:prSet presAssocID="{3A93BE71-A75F-4B50-8526-A8614F26D316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A31D9138-F002-4239-B898-F64E109E9D92}" type="pres">
      <dgm:prSet presAssocID="{D9C9632B-B543-4867-A449-80B8BF867129}" presName="sibTrans" presStyleCnt="0"/>
      <dgm:spPr/>
    </dgm:pt>
    <dgm:pt modelId="{651A4580-A1FF-4056-A728-5B63179EEE23}" type="pres">
      <dgm:prSet presAssocID="{C254236E-1899-4B1A-8077-AE5C5A801382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E513B859-EADF-4D2B-95EA-87C4C1163B71}" type="pres">
      <dgm:prSet presAssocID="{966FE213-8C98-42EA-8B06-46B246C0F61A}" presName="sibTrans" presStyleCnt="0"/>
      <dgm:spPr/>
    </dgm:pt>
    <dgm:pt modelId="{1E837FC1-4A5F-4453-A891-C92C1ED1AFEF}" type="pres">
      <dgm:prSet presAssocID="{1AB5C38A-7077-4CA6-A629-9698E40C3BB9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C539D91A-6E59-4A76-B8F6-13C85DFE0C27}" type="pres">
      <dgm:prSet presAssocID="{6C3B8C50-9595-45A5-84F1-B9FB1E8EA3BB}" presName="sibTrans" presStyleCnt="0"/>
      <dgm:spPr/>
    </dgm:pt>
    <dgm:pt modelId="{1ADBE794-CC65-4382-966E-78971D548637}" type="pres">
      <dgm:prSet presAssocID="{9054D9E9-2B36-40A4-AC7F-DD78926D725A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EBA75F07-07D1-477A-92C9-13BAB4CEAF66}" srcId="{1AB5C38A-7077-4CA6-A629-9698E40C3BB9}" destId="{D5693D33-B35B-48E5-A4CC-9AA01D3805DC}" srcOrd="0" destOrd="0" parTransId="{B00D8C10-0130-4F40-A76F-C000410FD0EE}" sibTransId="{988EF6E1-6104-4A9A-8332-453C1353F1DD}"/>
    <dgm:cxn modelId="{45A89F07-5297-4483-B7C2-6AD369C62676}" type="presOf" srcId="{E4FF0E3A-E381-4511-A738-1BF1A1958F94}" destId="{651A4580-A1FF-4056-A728-5B63179EEE23}" srcOrd="0" destOrd="2" presId="urn:microsoft.com/office/officeart/2005/8/layout/default"/>
    <dgm:cxn modelId="{B1760F15-10DD-492E-B5AC-E2BF595B7553}" type="presOf" srcId="{B1760602-546F-4550-B85F-4DFB84756313}" destId="{651A4580-A1FF-4056-A728-5B63179EEE23}" srcOrd="0" destOrd="1" presId="urn:microsoft.com/office/officeart/2005/8/layout/default"/>
    <dgm:cxn modelId="{1EDFAB16-4647-4644-854B-D1043E1EDF67}" type="presOf" srcId="{3A93BE71-A75F-4B50-8526-A8614F26D316}" destId="{E7D8D10A-BB39-4B26-8196-8ABA49DADA56}" srcOrd="0" destOrd="0" presId="urn:microsoft.com/office/officeart/2005/8/layout/default"/>
    <dgm:cxn modelId="{ED0C7C1A-C117-4B62-8678-36F7BEBAEF94}" type="presOf" srcId="{948E21CF-35BF-4BE0-AC53-AD18D0874C45}" destId="{774051DF-A4A8-4FE8-80B4-BBC7904AC74E}" srcOrd="0" destOrd="0" presId="urn:microsoft.com/office/officeart/2005/8/layout/default"/>
    <dgm:cxn modelId="{142F9A20-22B0-4533-8B79-7F5BDE48A8F2}" type="presOf" srcId="{F3651561-A749-4A4F-BB6C-0AF49BC3ED9D}" destId="{4DD85405-F72A-4458-BA5D-192C6D6CE089}" srcOrd="0" destOrd="2" presId="urn:microsoft.com/office/officeart/2005/8/layout/default"/>
    <dgm:cxn modelId="{D8D8B820-1432-4417-828C-1785D7C882BF}" type="presOf" srcId="{C254236E-1899-4B1A-8077-AE5C5A801382}" destId="{651A4580-A1FF-4056-A728-5B63179EEE23}" srcOrd="0" destOrd="0" presId="urn:microsoft.com/office/officeart/2005/8/layout/default"/>
    <dgm:cxn modelId="{E7280F2B-0BC7-48A7-8F35-F6D81163481B}" srcId="{2F491E1F-9DEA-47C4-B010-1ED54EE1858F}" destId="{F3651561-A749-4A4F-BB6C-0AF49BC3ED9D}" srcOrd="1" destOrd="0" parTransId="{44A35FC0-269B-4D7B-AAFF-4D4F819FFAB5}" sibTransId="{C8C9C236-AFC5-4266-93DF-302126EA7869}"/>
    <dgm:cxn modelId="{09C01C5D-46DB-40F4-B91A-71C127FD44DA}" srcId="{948E21CF-35BF-4BE0-AC53-AD18D0874C45}" destId="{2F491E1F-9DEA-47C4-B010-1ED54EE1858F}" srcOrd="0" destOrd="0" parTransId="{41EC1611-7D53-4557-BB2D-2F4B531EC293}" sibTransId="{A3706226-C06B-4600-A64B-FD5790810423}"/>
    <dgm:cxn modelId="{C4211160-650F-4B87-8833-0F4F2C4E0AB6}" srcId="{948E21CF-35BF-4BE0-AC53-AD18D0874C45}" destId="{C254236E-1899-4B1A-8077-AE5C5A801382}" srcOrd="2" destOrd="0" parTransId="{7D735411-81E0-4525-BAD5-D7DB5C5C8A38}" sibTransId="{966FE213-8C98-42EA-8B06-46B246C0F61A}"/>
    <dgm:cxn modelId="{142AD062-C856-4F68-8371-B7E97E7DF571}" srcId="{C254236E-1899-4B1A-8077-AE5C5A801382}" destId="{B1760602-546F-4550-B85F-4DFB84756313}" srcOrd="0" destOrd="0" parTransId="{3FAD59F6-023F-4505-ABC3-E50E04DCFA0A}" sibTransId="{B07FA99D-5D32-4D72-A495-FAC0404C473E}"/>
    <dgm:cxn modelId="{D1D3D163-BD95-4779-8EE7-3F0E77866ABB}" srcId="{948E21CF-35BF-4BE0-AC53-AD18D0874C45}" destId="{1AB5C38A-7077-4CA6-A629-9698E40C3BB9}" srcOrd="3" destOrd="0" parTransId="{A6109E69-936E-457F-822A-ABD01090EEFC}" sibTransId="{6C3B8C50-9595-45A5-84F1-B9FB1E8EA3BB}"/>
    <dgm:cxn modelId="{9354EB48-35DD-4E9A-88C3-C260229F0295}" srcId="{C254236E-1899-4B1A-8077-AE5C5A801382}" destId="{E4FF0E3A-E381-4511-A738-1BF1A1958F94}" srcOrd="1" destOrd="0" parTransId="{B3D55403-B827-40FA-910C-1B5563F77CC3}" sibTransId="{E1B85B7D-B07B-4DA1-B651-E31F0006C36B}"/>
    <dgm:cxn modelId="{E055AC52-0743-45D8-AACE-49C3DBD3E7D5}" srcId="{2F491E1F-9DEA-47C4-B010-1ED54EE1858F}" destId="{D8F373A8-0998-4F34-8FFF-403138D298B8}" srcOrd="0" destOrd="0" parTransId="{26471F87-888D-47ED-A969-89D55B40CDD3}" sibTransId="{65775FF9-D04E-478D-A322-246DC7AA4D46}"/>
    <dgm:cxn modelId="{EDAB5477-05DB-4981-85D1-C969C121C4E9}" type="presOf" srcId="{9054D9E9-2B36-40A4-AC7F-DD78926D725A}" destId="{1ADBE794-CC65-4382-966E-78971D548637}" srcOrd="0" destOrd="0" presId="urn:microsoft.com/office/officeart/2005/8/layout/default"/>
    <dgm:cxn modelId="{694BE87B-FF39-4EFF-9A4F-C2FE28CF540F}" type="presOf" srcId="{D5693D33-B35B-48E5-A4CC-9AA01D3805DC}" destId="{1E837FC1-4A5F-4453-A891-C92C1ED1AFEF}" srcOrd="0" destOrd="1" presId="urn:microsoft.com/office/officeart/2005/8/layout/default"/>
    <dgm:cxn modelId="{BABE0589-DD07-405E-B9FC-D744F9043AED}" type="presOf" srcId="{1AB5C38A-7077-4CA6-A629-9698E40C3BB9}" destId="{1E837FC1-4A5F-4453-A891-C92C1ED1AFEF}" srcOrd="0" destOrd="0" presId="urn:microsoft.com/office/officeart/2005/8/layout/default"/>
    <dgm:cxn modelId="{597C48BC-C274-4D4E-9338-DB29AB86208E}" srcId="{948E21CF-35BF-4BE0-AC53-AD18D0874C45}" destId="{3A93BE71-A75F-4B50-8526-A8614F26D316}" srcOrd="1" destOrd="0" parTransId="{8E61AC5F-13EB-4E9F-A164-51250538C09F}" sibTransId="{D9C9632B-B543-4867-A449-80B8BF867129}"/>
    <dgm:cxn modelId="{BE2D2AC5-2AF7-4A56-8FC8-74D70F120296}" type="presOf" srcId="{39276E33-1E7B-46BA-8C54-10953A0FD654}" destId="{E7D8D10A-BB39-4B26-8196-8ABA49DADA56}" srcOrd="0" destOrd="1" presId="urn:microsoft.com/office/officeart/2005/8/layout/default"/>
    <dgm:cxn modelId="{CC224FC5-6589-4AB9-896E-A4EA8C05727E}" type="presOf" srcId="{2F491E1F-9DEA-47C4-B010-1ED54EE1858F}" destId="{4DD85405-F72A-4458-BA5D-192C6D6CE089}" srcOrd="0" destOrd="0" presId="urn:microsoft.com/office/officeart/2005/8/layout/default"/>
    <dgm:cxn modelId="{42D43EE5-7187-465F-9E4C-1D951B7828A9}" srcId="{3A93BE71-A75F-4B50-8526-A8614F26D316}" destId="{39276E33-1E7B-46BA-8C54-10953A0FD654}" srcOrd="0" destOrd="0" parTransId="{96D19EA1-DA07-4C59-A972-0B657F755231}" sibTransId="{A8C779F3-6BE4-4787-83C8-5EC89F2336E6}"/>
    <dgm:cxn modelId="{667B45F1-2278-4ABD-A7D0-DEB0CE976B8B}" srcId="{948E21CF-35BF-4BE0-AC53-AD18D0874C45}" destId="{9054D9E9-2B36-40A4-AC7F-DD78926D725A}" srcOrd="4" destOrd="0" parTransId="{6760B74F-684E-4C7E-811C-4DDA2C99EFD7}" sibTransId="{6542D654-8621-4F81-9D6B-9E5DA2D08EDD}"/>
    <dgm:cxn modelId="{AA1251F5-24C8-47C3-A463-90548B514FFD}" type="presOf" srcId="{D8F373A8-0998-4F34-8FFF-403138D298B8}" destId="{4DD85405-F72A-4458-BA5D-192C6D6CE089}" srcOrd="0" destOrd="1" presId="urn:microsoft.com/office/officeart/2005/8/layout/default"/>
    <dgm:cxn modelId="{D987F0D5-92D4-403E-8B72-B3AD14DEFE21}" type="presParOf" srcId="{774051DF-A4A8-4FE8-80B4-BBC7904AC74E}" destId="{4DD85405-F72A-4458-BA5D-192C6D6CE089}" srcOrd="0" destOrd="0" presId="urn:microsoft.com/office/officeart/2005/8/layout/default"/>
    <dgm:cxn modelId="{CA782B7F-5862-43B2-95A4-26707EB16229}" type="presParOf" srcId="{774051DF-A4A8-4FE8-80B4-BBC7904AC74E}" destId="{F4D088C1-8C3D-4F24-95AA-68F3F9AC79DE}" srcOrd="1" destOrd="0" presId="urn:microsoft.com/office/officeart/2005/8/layout/default"/>
    <dgm:cxn modelId="{7F1738A6-7FD6-4016-B689-EA87CA7BC45C}" type="presParOf" srcId="{774051DF-A4A8-4FE8-80B4-BBC7904AC74E}" destId="{E7D8D10A-BB39-4B26-8196-8ABA49DADA56}" srcOrd="2" destOrd="0" presId="urn:microsoft.com/office/officeart/2005/8/layout/default"/>
    <dgm:cxn modelId="{62CD6BDF-D335-4498-B078-43752191ABF5}" type="presParOf" srcId="{774051DF-A4A8-4FE8-80B4-BBC7904AC74E}" destId="{A31D9138-F002-4239-B898-F64E109E9D92}" srcOrd="3" destOrd="0" presId="urn:microsoft.com/office/officeart/2005/8/layout/default"/>
    <dgm:cxn modelId="{21E0901F-6246-4E60-9419-7266CCB6468B}" type="presParOf" srcId="{774051DF-A4A8-4FE8-80B4-BBC7904AC74E}" destId="{651A4580-A1FF-4056-A728-5B63179EEE23}" srcOrd="4" destOrd="0" presId="urn:microsoft.com/office/officeart/2005/8/layout/default"/>
    <dgm:cxn modelId="{CADA71BD-F170-4978-843D-AF3FC219E0AB}" type="presParOf" srcId="{774051DF-A4A8-4FE8-80B4-BBC7904AC74E}" destId="{E513B859-EADF-4D2B-95EA-87C4C1163B71}" srcOrd="5" destOrd="0" presId="urn:microsoft.com/office/officeart/2005/8/layout/default"/>
    <dgm:cxn modelId="{F4F275C7-6E36-4515-BEB8-BB3B420352CC}" type="presParOf" srcId="{774051DF-A4A8-4FE8-80B4-BBC7904AC74E}" destId="{1E837FC1-4A5F-4453-A891-C92C1ED1AFEF}" srcOrd="6" destOrd="0" presId="urn:microsoft.com/office/officeart/2005/8/layout/default"/>
    <dgm:cxn modelId="{6710B954-9C8C-4FC0-A219-A6D0C67CBA3E}" type="presParOf" srcId="{774051DF-A4A8-4FE8-80B4-BBC7904AC74E}" destId="{C539D91A-6E59-4A76-B8F6-13C85DFE0C27}" srcOrd="7" destOrd="0" presId="urn:microsoft.com/office/officeart/2005/8/layout/default"/>
    <dgm:cxn modelId="{C94C10E2-8E23-4EBE-AA9F-7C2E28AE0C24}" type="presParOf" srcId="{774051DF-A4A8-4FE8-80B4-BBC7904AC74E}" destId="{1ADBE794-CC65-4382-966E-78971D54863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B3E951-E51E-4D2E-B9A8-BCDB269B75DD}" type="doc">
      <dgm:prSet loTypeId="urn:microsoft.com/office/officeart/2005/8/layout/radial2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C4DA2FCB-D85A-45A1-8272-42DFB5D94E1B}">
      <dgm:prSet phldrT="[Text]"/>
      <dgm:spPr/>
      <dgm:t>
        <a:bodyPr/>
        <a:lstStyle/>
        <a:p>
          <a:r>
            <a:rPr lang="es-CO"/>
            <a:t>Lo inevitable</a:t>
          </a:r>
        </a:p>
      </dgm:t>
    </dgm:pt>
    <dgm:pt modelId="{D693A1D1-077A-4C6F-91C7-A7C4680B486F}" type="parTrans" cxnId="{21316A9F-02DA-42C2-9CEE-8A0DA8EA9DED}">
      <dgm:prSet/>
      <dgm:spPr/>
      <dgm:t>
        <a:bodyPr/>
        <a:lstStyle/>
        <a:p>
          <a:endParaRPr lang="es-CO"/>
        </a:p>
      </dgm:t>
    </dgm:pt>
    <dgm:pt modelId="{58EDA485-2A98-4E5E-8C1F-3BD1A54449FD}" type="sibTrans" cxnId="{21316A9F-02DA-42C2-9CEE-8A0DA8EA9DED}">
      <dgm:prSet/>
      <dgm:spPr/>
      <dgm:t>
        <a:bodyPr/>
        <a:lstStyle/>
        <a:p>
          <a:endParaRPr lang="es-CO"/>
        </a:p>
      </dgm:t>
    </dgm:pt>
    <dgm:pt modelId="{2B2309E0-EDCA-485F-8FD0-D05C42E9B320}">
      <dgm:prSet phldrT="[Text]" custT="1"/>
      <dgm:spPr/>
      <dgm:t>
        <a:bodyPr/>
        <a:lstStyle/>
        <a:p>
          <a:pPr>
            <a:lnSpc>
              <a:spcPct val="120000"/>
            </a:lnSpc>
            <a:spcAft>
              <a:spcPts val="600"/>
            </a:spcAft>
          </a:pPr>
          <a:r>
            <a:rPr lang="es-ES" sz="1600" b="1" kern="1200">
              <a:latin typeface="Arial Nova" panose="020B0504020202020204" pitchFamily="34" charset="0"/>
            </a:rPr>
            <a:t>Ácidos grasos libres (AGL)</a:t>
          </a:r>
          <a:endParaRPr lang="es-CO" sz="1600" kern="1200"/>
        </a:p>
      </dgm:t>
    </dgm:pt>
    <dgm:pt modelId="{04EDD155-A255-48CE-BC52-C6D5DD536545}" type="parTrans" cxnId="{D8A5241D-1DA8-4456-AF29-B8F60D89C9AC}">
      <dgm:prSet/>
      <dgm:spPr/>
      <dgm:t>
        <a:bodyPr/>
        <a:lstStyle/>
        <a:p>
          <a:endParaRPr lang="es-CO"/>
        </a:p>
      </dgm:t>
    </dgm:pt>
    <dgm:pt modelId="{188C0108-3AAD-4635-AC7E-6FB83112AED0}" type="sibTrans" cxnId="{D8A5241D-1DA8-4456-AF29-B8F60D89C9AC}">
      <dgm:prSet/>
      <dgm:spPr/>
      <dgm:t>
        <a:bodyPr/>
        <a:lstStyle/>
        <a:p>
          <a:endParaRPr lang="es-CO"/>
        </a:p>
      </dgm:t>
    </dgm:pt>
    <dgm:pt modelId="{2CD309F0-B612-4276-83C1-4D34EDCD4D81}">
      <dgm:prSet phldrT="[Text]"/>
      <dgm:spPr/>
      <dgm:t>
        <a:bodyPr/>
        <a:lstStyle/>
        <a:p>
          <a:r>
            <a:rPr lang="es-CO"/>
            <a:t>Lo no deseado</a:t>
          </a:r>
        </a:p>
      </dgm:t>
    </dgm:pt>
    <dgm:pt modelId="{C3B8501A-C412-452F-9CED-9D85B87FF9A4}" type="parTrans" cxnId="{B3FB5780-0FD6-4B6A-A59F-B5249E4B20EE}">
      <dgm:prSet/>
      <dgm:spPr/>
      <dgm:t>
        <a:bodyPr/>
        <a:lstStyle/>
        <a:p>
          <a:endParaRPr lang="es-CO"/>
        </a:p>
      </dgm:t>
    </dgm:pt>
    <dgm:pt modelId="{0D005D3C-8670-4433-B57C-9AAD2485C67A}" type="sibTrans" cxnId="{B3FB5780-0FD6-4B6A-A59F-B5249E4B20EE}">
      <dgm:prSet/>
      <dgm:spPr/>
      <dgm:t>
        <a:bodyPr/>
        <a:lstStyle/>
        <a:p>
          <a:endParaRPr lang="es-CO"/>
        </a:p>
      </dgm:t>
    </dgm:pt>
    <dgm:pt modelId="{A1FCEFA4-53E5-4908-9E46-BB73F6634DFF}">
      <dgm:prSet phldrT="[Text]"/>
      <dgm:spPr/>
      <dgm:t>
        <a:bodyPr/>
        <a:lstStyle/>
        <a:p>
          <a:pPr>
            <a:lnSpc>
              <a:spcPct val="120000"/>
            </a:lnSpc>
            <a:spcAft>
              <a:spcPts val="600"/>
            </a:spcAft>
          </a:pPr>
          <a:r>
            <a:rPr lang="es-CO" b="1">
              <a:latin typeface="Arial Nova" panose="020B0504020202020204" pitchFamily="34" charset="0"/>
            </a:rPr>
            <a:t>MOSH </a:t>
          </a:r>
          <a:r>
            <a:rPr lang="es-CO">
              <a:latin typeface="Arial Nova" panose="020B0504020202020204" pitchFamily="34" charset="0"/>
            </a:rPr>
            <a:t>- Hidrocarburos Saturados de Aceites Minerales
</a:t>
          </a:r>
          <a:r>
            <a:rPr lang="es-CO" b="1">
              <a:latin typeface="Arial Nova" panose="020B0504020202020204" pitchFamily="34" charset="0"/>
            </a:rPr>
            <a:t>MOAH</a:t>
          </a:r>
          <a:r>
            <a:rPr lang="es-CO">
              <a:latin typeface="Arial Nova" panose="020B0504020202020204" pitchFamily="34" charset="0"/>
            </a:rPr>
            <a:t> - Hidrocarburos Aromáticos de Aceites Minerales
</a:t>
          </a:r>
          <a:r>
            <a:rPr lang="es-CO" b="1">
              <a:latin typeface="Arial Nova" panose="020B0504020202020204" pitchFamily="34" charset="0"/>
            </a:rPr>
            <a:t>Metales: </a:t>
          </a:r>
          <a:r>
            <a:rPr lang="es-CO">
              <a:latin typeface="Arial Nova" panose="020B0504020202020204" pitchFamily="34" charset="0"/>
            </a:rPr>
            <a:t>hierro, cobre, plomo, arsénico</a:t>
          </a:r>
          <a:endParaRPr lang="es-CO"/>
        </a:p>
      </dgm:t>
    </dgm:pt>
    <dgm:pt modelId="{8B1F63AC-4E27-4BBA-98E0-8D9CF26B36A0}" type="parTrans" cxnId="{0BB09E3C-D113-4CC4-BC06-5BFED6AD7620}">
      <dgm:prSet/>
      <dgm:spPr/>
      <dgm:t>
        <a:bodyPr/>
        <a:lstStyle/>
        <a:p>
          <a:endParaRPr lang="es-CO"/>
        </a:p>
      </dgm:t>
    </dgm:pt>
    <dgm:pt modelId="{943B6485-BE9A-4EB7-8FBD-4DFB0EF4F0FA}" type="sibTrans" cxnId="{0BB09E3C-D113-4CC4-BC06-5BFED6AD7620}">
      <dgm:prSet/>
      <dgm:spPr/>
      <dgm:t>
        <a:bodyPr/>
        <a:lstStyle/>
        <a:p>
          <a:endParaRPr lang="es-CO"/>
        </a:p>
      </dgm:t>
    </dgm:pt>
    <dgm:pt modelId="{60113C9E-C43B-41B9-B375-C76D2E6E6B41}">
      <dgm:prSet custT="1"/>
      <dgm:spPr/>
      <dgm:t>
        <a:bodyPr/>
        <a:lstStyle/>
        <a:p>
          <a:pPr>
            <a:lnSpc>
              <a:spcPct val="120000"/>
            </a:lnSpc>
            <a:spcAft>
              <a:spcPts val="600"/>
            </a:spcAft>
          </a:pPr>
          <a:r>
            <a:rPr lang="es-ES" sz="1600" b="1" kern="1200">
              <a:latin typeface="Arial Nova" panose="020B0504020202020204" pitchFamily="34" charset="0"/>
            </a:rPr>
            <a:t>Humedad</a:t>
          </a:r>
        </a:p>
      </dgm:t>
    </dgm:pt>
    <dgm:pt modelId="{500A5BBF-554D-4B35-A57A-C77B75309EA1}" type="parTrans" cxnId="{CE89CA28-8DF8-4455-8EC8-F7CB51867BB0}">
      <dgm:prSet/>
      <dgm:spPr/>
      <dgm:t>
        <a:bodyPr/>
        <a:lstStyle/>
        <a:p>
          <a:endParaRPr lang="es-CO"/>
        </a:p>
      </dgm:t>
    </dgm:pt>
    <dgm:pt modelId="{8FA1E3D0-4303-45AA-BEF9-209BD106171D}" type="sibTrans" cxnId="{CE89CA28-8DF8-4455-8EC8-F7CB51867BB0}">
      <dgm:prSet/>
      <dgm:spPr/>
      <dgm:t>
        <a:bodyPr/>
        <a:lstStyle/>
        <a:p>
          <a:endParaRPr lang="es-CO"/>
        </a:p>
      </dgm:t>
    </dgm:pt>
    <dgm:pt modelId="{956F2114-8AE3-4113-B239-4567BBEA7BE6}">
      <dgm:prSet custT="1"/>
      <dgm:spPr/>
      <dgm:t>
        <a:bodyPr/>
        <a:lstStyle/>
        <a:p>
          <a:pPr>
            <a:lnSpc>
              <a:spcPct val="120000"/>
            </a:lnSpc>
            <a:spcAft>
              <a:spcPts val="600"/>
            </a:spcAft>
          </a:pPr>
          <a:r>
            <a:rPr lang="es-ES" sz="1600" b="1" kern="1200">
              <a:latin typeface="Arial Nova" panose="020B0504020202020204" pitchFamily="34" charset="0"/>
            </a:rPr>
            <a:t>Cloro </a:t>
          </a:r>
        </a:p>
      </dgm:t>
    </dgm:pt>
    <dgm:pt modelId="{33A35F7D-6713-43BD-8132-39EEC80A1D43}" type="parTrans" cxnId="{8560A20F-5F5E-4852-A82A-E629B816E537}">
      <dgm:prSet/>
      <dgm:spPr/>
      <dgm:t>
        <a:bodyPr/>
        <a:lstStyle/>
        <a:p>
          <a:endParaRPr lang="es-CO"/>
        </a:p>
      </dgm:t>
    </dgm:pt>
    <dgm:pt modelId="{8E4DD7CC-1D8F-4901-9022-32B613047415}" type="sibTrans" cxnId="{8560A20F-5F5E-4852-A82A-E629B816E537}">
      <dgm:prSet/>
      <dgm:spPr/>
      <dgm:t>
        <a:bodyPr/>
        <a:lstStyle/>
        <a:p>
          <a:endParaRPr lang="es-CO"/>
        </a:p>
      </dgm:t>
    </dgm:pt>
    <dgm:pt modelId="{CB810FE4-67A1-4F5D-8B8D-F8A039F2AD11}">
      <dgm:prSet custT="1"/>
      <dgm:spPr/>
      <dgm:t>
        <a:bodyPr/>
        <a:lstStyle/>
        <a:p>
          <a:pPr>
            <a:lnSpc>
              <a:spcPct val="120000"/>
            </a:lnSpc>
            <a:spcAft>
              <a:spcPts val="600"/>
            </a:spcAft>
          </a:pPr>
          <a:r>
            <a:rPr lang="es-CO" sz="1600" b="1" kern="120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ova" panose="020B0504020202020204" pitchFamily="34" charset="0"/>
              <a:ea typeface="+mn-ea"/>
              <a:cs typeface="+mn-cs"/>
            </a:rPr>
            <a:t>Digliceridos</a:t>
          </a:r>
          <a:endParaRPr lang="es-CO" sz="1600" b="1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 Nova" panose="020B0504020202020204" pitchFamily="34" charset="0"/>
            <a:ea typeface="+mn-ea"/>
            <a:cs typeface="+mn-cs"/>
          </a:endParaRPr>
        </a:p>
      </dgm:t>
    </dgm:pt>
    <dgm:pt modelId="{18C5C71E-7B34-4556-B867-2EEC0D8C4557}" type="parTrans" cxnId="{2D5BF220-147A-48CA-ACA3-4159B8952B10}">
      <dgm:prSet/>
      <dgm:spPr/>
      <dgm:t>
        <a:bodyPr/>
        <a:lstStyle/>
        <a:p>
          <a:endParaRPr lang="es-CO"/>
        </a:p>
      </dgm:t>
    </dgm:pt>
    <dgm:pt modelId="{8876B7FF-DBD8-44AB-9ADB-FE6FAEF78D21}" type="sibTrans" cxnId="{2D5BF220-147A-48CA-ACA3-4159B8952B10}">
      <dgm:prSet/>
      <dgm:spPr/>
      <dgm:t>
        <a:bodyPr/>
        <a:lstStyle/>
        <a:p>
          <a:endParaRPr lang="es-CO"/>
        </a:p>
      </dgm:t>
    </dgm:pt>
    <dgm:pt modelId="{C1CF12AE-6745-4B1C-81C3-839E23607179}">
      <dgm:prSet/>
      <dgm:spPr/>
      <dgm:t>
        <a:bodyPr/>
        <a:lstStyle/>
        <a:p>
          <a:pPr>
            <a:lnSpc>
              <a:spcPct val="120000"/>
            </a:lnSpc>
            <a:spcAft>
              <a:spcPts val="600"/>
            </a:spcAft>
          </a:pPr>
          <a:r>
            <a:rPr lang="es-CO" b="1">
              <a:latin typeface="Arial Nova" panose="020B0504020202020204" pitchFamily="34" charset="0"/>
            </a:rPr>
            <a:t>Impurezas</a:t>
          </a:r>
        </a:p>
      </dgm:t>
    </dgm:pt>
    <dgm:pt modelId="{52457622-391B-40BF-BD3E-E56019E62F74}" type="parTrans" cxnId="{06DB050A-DD59-4BB8-8292-5361EE4C6FDA}">
      <dgm:prSet/>
      <dgm:spPr/>
      <dgm:t>
        <a:bodyPr/>
        <a:lstStyle/>
        <a:p>
          <a:endParaRPr lang="es-CO"/>
        </a:p>
      </dgm:t>
    </dgm:pt>
    <dgm:pt modelId="{8DB1ABCB-42B6-4D3A-A707-CDA343BE8BC5}" type="sibTrans" cxnId="{06DB050A-DD59-4BB8-8292-5361EE4C6FDA}">
      <dgm:prSet/>
      <dgm:spPr/>
      <dgm:t>
        <a:bodyPr/>
        <a:lstStyle/>
        <a:p>
          <a:endParaRPr lang="es-CO"/>
        </a:p>
      </dgm:t>
    </dgm:pt>
    <dgm:pt modelId="{9EA95C29-43F8-4635-AF16-C93C68512784}" type="pres">
      <dgm:prSet presAssocID="{3EB3E951-E51E-4D2E-B9A8-BCDB269B75DD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B355621-7CFF-4AE0-A9B6-578C900EF3D6}" type="pres">
      <dgm:prSet presAssocID="{3EB3E951-E51E-4D2E-B9A8-BCDB269B75DD}" presName="cycle" presStyleCnt="0"/>
      <dgm:spPr/>
    </dgm:pt>
    <dgm:pt modelId="{51376106-25AB-4C5D-AE4E-6450C1CE3512}" type="pres">
      <dgm:prSet presAssocID="{3EB3E951-E51E-4D2E-B9A8-BCDB269B75DD}" presName="centerShape" presStyleCnt="0"/>
      <dgm:spPr/>
    </dgm:pt>
    <dgm:pt modelId="{1995D161-A2D5-4265-A881-9FC406FF018E}" type="pres">
      <dgm:prSet presAssocID="{3EB3E951-E51E-4D2E-B9A8-BCDB269B75DD}" presName="connSite" presStyleLbl="node1" presStyleIdx="0" presStyleCnt="3"/>
      <dgm:spPr/>
    </dgm:pt>
    <dgm:pt modelId="{B623A839-CFDE-4D4F-A431-70DC97C3453E}" type="pres">
      <dgm:prSet presAssocID="{3EB3E951-E51E-4D2E-B9A8-BCDB269B75DD}" presName="visibl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9E8CEDC-B8B0-4BF8-938E-874358C9E5DE}" type="pres">
      <dgm:prSet presAssocID="{D693A1D1-077A-4C6F-91C7-A7C4680B486F}" presName="Name25" presStyleLbl="parChTrans1D1" presStyleIdx="0" presStyleCnt="2"/>
      <dgm:spPr/>
    </dgm:pt>
    <dgm:pt modelId="{902247A9-919E-4693-8373-76936F5E4FF8}" type="pres">
      <dgm:prSet presAssocID="{C4DA2FCB-D85A-45A1-8272-42DFB5D94E1B}" presName="node" presStyleCnt="0"/>
      <dgm:spPr/>
    </dgm:pt>
    <dgm:pt modelId="{9EF30642-FE3E-41F2-8856-6875E48EED9C}" type="pres">
      <dgm:prSet presAssocID="{C4DA2FCB-D85A-45A1-8272-42DFB5D94E1B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4A8CEC52-2218-451A-AE75-E9800C9007E0}" type="pres">
      <dgm:prSet presAssocID="{C4DA2FCB-D85A-45A1-8272-42DFB5D94E1B}" presName="childNode" presStyleLbl="revTx" presStyleIdx="0" presStyleCnt="2">
        <dgm:presLayoutVars>
          <dgm:bulletEnabled val="1"/>
        </dgm:presLayoutVars>
      </dgm:prSet>
      <dgm:spPr/>
    </dgm:pt>
    <dgm:pt modelId="{C62F509D-6BE0-4E2D-87F8-FB2DA3D827F8}" type="pres">
      <dgm:prSet presAssocID="{C3B8501A-C412-452F-9CED-9D85B87FF9A4}" presName="Name25" presStyleLbl="parChTrans1D1" presStyleIdx="1" presStyleCnt="2"/>
      <dgm:spPr/>
    </dgm:pt>
    <dgm:pt modelId="{A0D28897-2160-41DB-91FC-01EF560B763C}" type="pres">
      <dgm:prSet presAssocID="{2CD309F0-B612-4276-83C1-4D34EDCD4D81}" presName="node" presStyleCnt="0"/>
      <dgm:spPr/>
    </dgm:pt>
    <dgm:pt modelId="{0E1F3860-6EF2-4207-BA81-5B990717142E}" type="pres">
      <dgm:prSet presAssocID="{2CD309F0-B612-4276-83C1-4D34EDCD4D81}" presName="parentNode" presStyleLbl="node1" presStyleIdx="2" presStyleCnt="3" custLinFactNeighborX="1092" custLinFactNeighborY="-14882">
        <dgm:presLayoutVars>
          <dgm:chMax val="1"/>
          <dgm:bulletEnabled val="1"/>
        </dgm:presLayoutVars>
      </dgm:prSet>
      <dgm:spPr/>
    </dgm:pt>
    <dgm:pt modelId="{CCBF1E73-C6B1-44A1-9270-4EEC498A1094}" type="pres">
      <dgm:prSet presAssocID="{2CD309F0-B612-4276-83C1-4D34EDCD4D81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9C6B6501-C424-447F-B0B6-C338A0BD9C70}" type="presOf" srcId="{C3B8501A-C412-452F-9CED-9D85B87FF9A4}" destId="{C62F509D-6BE0-4E2D-87F8-FB2DA3D827F8}" srcOrd="0" destOrd="0" presId="urn:microsoft.com/office/officeart/2005/8/layout/radial2"/>
    <dgm:cxn modelId="{06DB050A-DD59-4BB8-8292-5361EE4C6FDA}" srcId="{2CD309F0-B612-4276-83C1-4D34EDCD4D81}" destId="{C1CF12AE-6745-4B1C-81C3-839E23607179}" srcOrd="1" destOrd="0" parTransId="{52457622-391B-40BF-BD3E-E56019E62F74}" sibTransId="{8DB1ABCB-42B6-4D3A-A707-CDA343BE8BC5}"/>
    <dgm:cxn modelId="{8560A20F-5F5E-4852-A82A-E629B816E537}" srcId="{C4DA2FCB-D85A-45A1-8272-42DFB5D94E1B}" destId="{956F2114-8AE3-4113-B239-4567BBEA7BE6}" srcOrd="2" destOrd="0" parTransId="{33A35F7D-6713-43BD-8132-39EEC80A1D43}" sibTransId="{8E4DD7CC-1D8F-4901-9022-32B613047415}"/>
    <dgm:cxn modelId="{D8A5241D-1DA8-4456-AF29-B8F60D89C9AC}" srcId="{C4DA2FCB-D85A-45A1-8272-42DFB5D94E1B}" destId="{2B2309E0-EDCA-485F-8FD0-D05C42E9B320}" srcOrd="0" destOrd="0" parTransId="{04EDD155-A255-48CE-BC52-C6D5DD536545}" sibTransId="{188C0108-3AAD-4635-AC7E-6FB83112AED0}"/>
    <dgm:cxn modelId="{2D5BF220-147A-48CA-ACA3-4159B8952B10}" srcId="{C4DA2FCB-D85A-45A1-8272-42DFB5D94E1B}" destId="{CB810FE4-67A1-4F5D-8B8D-F8A039F2AD11}" srcOrd="3" destOrd="0" parTransId="{18C5C71E-7B34-4556-B867-2EEC0D8C4557}" sibTransId="{8876B7FF-DBD8-44AB-9ADB-FE6FAEF78D21}"/>
    <dgm:cxn modelId="{FC5D5828-6F98-4283-AF22-8AA95E5786A7}" type="presOf" srcId="{A1FCEFA4-53E5-4908-9E46-BB73F6634DFF}" destId="{CCBF1E73-C6B1-44A1-9270-4EEC498A1094}" srcOrd="0" destOrd="0" presId="urn:microsoft.com/office/officeart/2005/8/layout/radial2"/>
    <dgm:cxn modelId="{CE89CA28-8DF8-4455-8EC8-F7CB51867BB0}" srcId="{C4DA2FCB-D85A-45A1-8272-42DFB5D94E1B}" destId="{60113C9E-C43B-41B9-B375-C76D2E6E6B41}" srcOrd="1" destOrd="0" parTransId="{500A5BBF-554D-4B35-A57A-C77B75309EA1}" sibTransId="{8FA1E3D0-4303-45AA-BEF9-209BD106171D}"/>
    <dgm:cxn modelId="{00F50B2C-E3EE-4A68-A188-167625DA49E5}" type="presOf" srcId="{3EB3E951-E51E-4D2E-B9A8-BCDB269B75DD}" destId="{9EA95C29-43F8-4635-AF16-C93C68512784}" srcOrd="0" destOrd="0" presId="urn:microsoft.com/office/officeart/2005/8/layout/radial2"/>
    <dgm:cxn modelId="{0BB09E3C-D113-4CC4-BC06-5BFED6AD7620}" srcId="{2CD309F0-B612-4276-83C1-4D34EDCD4D81}" destId="{A1FCEFA4-53E5-4908-9E46-BB73F6634DFF}" srcOrd="0" destOrd="0" parTransId="{8B1F63AC-4E27-4BBA-98E0-8D9CF26B36A0}" sibTransId="{943B6485-BE9A-4EB7-8FBD-4DFB0EF4F0FA}"/>
    <dgm:cxn modelId="{A2747854-CD7C-4CFE-A309-8E744CFF4E93}" type="presOf" srcId="{C1CF12AE-6745-4B1C-81C3-839E23607179}" destId="{CCBF1E73-C6B1-44A1-9270-4EEC498A1094}" srcOrd="0" destOrd="1" presId="urn:microsoft.com/office/officeart/2005/8/layout/radial2"/>
    <dgm:cxn modelId="{B3FB5780-0FD6-4B6A-A59F-B5249E4B20EE}" srcId="{3EB3E951-E51E-4D2E-B9A8-BCDB269B75DD}" destId="{2CD309F0-B612-4276-83C1-4D34EDCD4D81}" srcOrd="1" destOrd="0" parTransId="{C3B8501A-C412-452F-9CED-9D85B87FF9A4}" sibTransId="{0D005D3C-8670-4433-B57C-9AAD2485C67A}"/>
    <dgm:cxn modelId="{2E7BCF95-E0DA-47BA-BF9F-53E8B538688C}" type="presOf" srcId="{956F2114-8AE3-4113-B239-4567BBEA7BE6}" destId="{4A8CEC52-2218-451A-AE75-E9800C9007E0}" srcOrd="0" destOrd="2" presId="urn:microsoft.com/office/officeart/2005/8/layout/radial2"/>
    <dgm:cxn modelId="{21316A9F-02DA-42C2-9CEE-8A0DA8EA9DED}" srcId="{3EB3E951-E51E-4D2E-B9A8-BCDB269B75DD}" destId="{C4DA2FCB-D85A-45A1-8272-42DFB5D94E1B}" srcOrd="0" destOrd="0" parTransId="{D693A1D1-077A-4C6F-91C7-A7C4680B486F}" sibTransId="{58EDA485-2A98-4E5E-8C1F-3BD1A54449FD}"/>
    <dgm:cxn modelId="{05F1DBA3-5276-40D7-9CCB-0781D0F337B0}" type="presOf" srcId="{D693A1D1-077A-4C6F-91C7-A7C4680B486F}" destId="{C9E8CEDC-B8B0-4BF8-938E-874358C9E5DE}" srcOrd="0" destOrd="0" presId="urn:microsoft.com/office/officeart/2005/8/layout/radial2"/>
    <dgm:cxn modelId="{9F37F4B2-4E6D-422E-84C4-3CAC7FFB1DC8}" type="presOf" srcId="{2B2309E0-EDCA-485F-8FD0-D05C42E9B320}" destId="{4A8CEC52-2218-451A-AE75-E9800C9007E0}" srcOrd="0" destOrd="0" presId="urn:microsoft.com/office/officeart/2005/8/layout/radial2"/>
    <dgm:cxn modelId="{BFDAADC8-44AC-465B-80AC-1FF6D40DC490}" type="presOf" srcId="{C4DA2FCB-D85A-45A1-8272-42DFB5D94E1B}" destId="{9EF30642-FE3E-41F2-8856-6875E48EED9C}" srcOrd="0" destOrd="0" presId="urn:microsoft.com/office/officeart/2005/8/layout/radial2"/>
    <dgm:cxn modelId="{0E97F2CE-641C-4B06-93E0-D1C71C8D13B1}" type="presOf" srcId="{2CD309F0-B612-4276-83C1-4D34EDCD4D81}" destId="{0E1F3860-6EF2-4207-BA81-5B990717142E}" srcOrd="0" destOrd="0" presId="urn:microsoft.com/office/officeart/2005/8/layout/radial2"/>
    <dgm:cxn modelId="{51FE48E4-BD40-4E13-B565-705EB87F7112}" type="presOf" srcId="{CB810FE4-67A1-4F5D-8B8D-F8A039F2AD11}" destId="{4A8CEC52-2218-451A-AE75-E9800C9007E0}" srcOrd="0" destOrd="3" presId="urn:microsoft.com/office/officeart/2005/8/layout/radial2"/>
    <dgm:cxn modelId="{84FFD3FD-87E9-4459-8E46-E156E47C6061}" type="presOf" srcId="{60113C9E-C43B-41B9-B375-C76D2E6E6B41}" destId="{4A8CEC52-2218-451A-AE75-E9800C9007E0}" srcOrd="0" destOrd="1" presId="urn:microsoft.com/office/officeart/2005/8/layout/radial2"/>
    <dgm:cxn modelId="{3EC9687A-24DC-427F-8D6E-72E342B0E088}" type="presParOf" srcId="{9EA95C29-43F8-4635-AF16-C93C68512784}" destId="{8B355621-7CFF-4AE0-A9B6-578C900EF3D6}" srcOrd="0" destOrd="0" presId="urn:microsoft.com/office/officeart/2005/8/layout/radial2"/>
    <dgm:cxn modelId="{4D563CFE-AE1A-42F2-B136-17ED475B0916}" type="presParOf" srcId="{8B355621-7CFF-4AE0-A9B6-578C900EF3D6}" destId="{51376106-25AB-4C5D-AE4E-6450C1CE3512}" srcOrd="0" destOrd="0" presId="urn:microsoft.com/office/officeart/2005/8/layout/radial2"/>
    <dgm:cxn modelId="{2DA8FC46-6DBC-4558-BC44-15E48C74E4D7}" type="presParOf" srcId="{51376106-25AB-4C5D-AE4E-6450C1CE3512}" destId="{1995D161-A2D5-4265-A881-9FC406FF018E}" srcOrd="0" destOrd="0" presId="urn:microsoft.com/office/officeart/2005/8/layout/radial2"/>
    <dgm:cxn modelId="{90F4BA39-B132-4E15-B613-30FF8AAEA190}" type="presParOf" srcId="{51376106-25AB-4C5D-AE4E-6450C1CE3512}" destId="{B623A839-CFDE-4D4F-A431-70DC97C3453E}" srcOrd="1" destOrd="0" presId="urn:microsoft.com/office/officeart/2005/8/layout/radial2"/>
    <dgm:cxn modelId="{846A8212-CEC6-46A1-BAD1-857AD68A9F71}" type="presParOf" srcId="{8B355621-7CFF-4AE0-A9B6-578C900EF3D6}" destId="{C9E8CEDC-B8B0-4BF8-938E-874358C9E5DE}" srcOrd="1" destOrd="0" presId="urn:microsoft.com/office/officeart/2005/8/layout/radial2"/>
    <dgm:cxn modelId="{F0BC86ED-87ED-4D42-9BC0-F6B51842007D}" type="presParOf" srcId="{8B355621-7CFF-4AE0-A9B6-578C900EF3D6}" destId="{902247A9-919E-4693-8373-76936F5E4FF8}" srcOrd="2" destOrd="0" presId="urn:microsoft.com/office/officeart/2005/8/layout/radial2"/>
    <dgm:cxn modelId="{8C7DC4C2-2942-4171-A044-1F74806D0547}" type="presParOf" srcId="{902247A9-919E-4693-8373-76936F5E4FF8}" destId="{9EF30642-FE3E-41F2-8856-6875E48EED9C}" srcOrd="0" destOrd="0" presId="urn:microsoft.com/office/officeart/2005/8/layout/radial2"/>
    <dgm:cxn modelId="{519E35ED-88DA-4ECC-8CBC-AA6CA83B8E7B}" type="presParOf" srcId="{902247A9-919E-4693-8373-76936F5E4FF8}" destId="{4A8CEC52-2218-451A-AE75-E9800C9007E0}" srcOrd="1" destOrd="0" presId="urn:microsoft.com/office/officeart/2005/8/layout/radial2"/>
    <dgm:cxn modelId="{EF93CB20-73F3-41C9-B6F1-84FB93155591}" type="presParOf" srcId="{8B355621-7CFF-4AE0-A9B6-578C900EF3D6}" destId="{C62F509D-6BE0-4E2D-87F8-FB2DA3D827F8}" srcOrd="3" destOrd="0" presId="urn:microsoft.com/office/officeart/2005/8/layout/radial2"/>
    <dgm:cxn modelId="{CBBE6867-CF7F-4182-8603-FD588973DC77}" type="presParOf" srcId="{8B355621-7CFF-4AE0-A9B6-578C900EF3D6}" destId="{A0D28897-2160-41DB-91FC-01EF560B763C}" srcOrd="4" destOrd="0" presId="urn:microsoft.com/office/officeart/2005/8/layout/radial2"/>
    <dgm:cxn modelId="{658CD0DC-BE12-4463-967F-9F58AA4CA573}" type="presParOf" srcId="{A0D28897-2160-41DB-91FC-01EF560B763C}" destId="{0E1F3860-6EF2-4207-BA81-5B990717142E}" srcOrd="0" destOrd="0" presId="urn:microsoft.com/office/officeart/2005/8/layout/radial2"/>
    <dgm:cxn modelId="{A4688D22-7A68-496A-A38B-86108A6ADFA4}" type="presParOf" srcId="{A0D28897-2160-41DB-91FC-01EF560B763C}" destId="{CCBF1E73-C6B1-44A1-9270-4EEC498A109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6E9992-2F6D-4778-A58C-ADCFDB884080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8C84A40C-5F9A-475E-A825-589E6D8B7677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CO"/>
            <a:t>Plantación</a:t>
          </a:r>
        </a:p>
      </dgm:t>
    </dgm:pt>
    <dgm:pt modelId="{FC05AE93-8D4A-4B05-A683-B5B695E702CA}" type="parTrans" cxnId="{3AF60B3A-43B5-43EC-A4CC-53112FADC6ED}">
      <dgm:prSet/>
      <dgm:spPr/>
      <dgm:t>
        <a:bodyPr/>
        <a:lstStyle/>
        <a:p>
          <a:endParaRPr lang="es-CO"/>
        </a:p>
      </dgm:t>
    </dgm:pt>
    <dgm:pt modelId="{6E9F262A-D0A5-491F-B621-C38DDBAEE646}" type="sibTrans" cxnId="{3AF60B3A-43B5-43EC-A4CC-53112FADC6ED}">
      <dgm:prSet/>
      <dgm:spPr/>
      <dgm:t>
        <a:bodyPr/>
        <a:lstStyle/>
        <a:p>
          <a:endParaRPr lang="es-CO"/>
        </a:p>
      </dgm:t>
    </dgm:pt>
    <dgm:pt modelId="{C7D22E8E-FE08-4803-A09B-C1C5BDFA1E51}">
      <dgm:prSet phldrT="[Text]"/>
      <dgm:spPr>
        <a:solidFill>
          <a:schemeClr val="accent4"/>
        </a:solidFill>
      </dgm:spPr>
      <dgm:t>
        <a:bodyPr/>
        <a:lstStyle/>
        <a:p>
          <a:r>
            <a:rPr lang="es-CO"/>
            <a:t>Planta de Beneficio</a:t>
          </a:r>
        </a:p>
      </dgm:t>
    </dgm:pt>
    <dgm:pt modelId="{30757D5D-0C2E-4717-8902-A882D07AD230}" type="parTrans" cxnId="{FDCCB95E-B516-4166-AE9B-6B318568264A}">
      <dgm:prSet/>
      <dgm:spPr/>
      <dgm:t>
        <a:bodyPr/>
        <a:lstStyle/>
        <a:p>
          <a:endParaRPr lang="es-CO"/>
        </a:p>
      </dgm:t>
    </dgm:pt>
    <dgm:pt modelId="{50540FAE-1240-472D-A984-E87D9FA5AD33}" type="sibTrans" cxnId="{FDCCB95E-B516-4166-AE9B-6B318568264A}">
      <dgm:prSet/>
      <dgm:spPr/>
      <dgm:t>
        <a:bodyPr/>
        <a:lstStyle/>
        <a:p>
          <a:endParaRPr lang="es-CO"/>
        </a:p>
      </dgm:t>
    </dgm:pt>
    <dgm:pt modelId="{DF94D0F9-8EF7-42CD-AA3B-34339949ACD9}">
      <dgm:prSet phldrT="[Text]"/>
      <dgm:spPr/>
      <dgm:t>
        <a:bodyPr/>
        <a:lstStyle/>
        <a:p>
          <a:r>
            <a:rPr lang="es-CO"/>
            <a:t>Transporte de Fruta</a:t>
          </a:r>
        </a:p>
      </dgm:t>
    </dgm:pt>
    <dgm:pt modelId="{73DC978A-A6BE-478C-A11D-303E586B0F63}" type="parTrans" cxnId="{EE24C876-5D19-4BBC-9D38-6FDFDF9706D2}">
      <dgm:prSet/>
      <dgm:spPr/>
      <dgm:t>
        <a:bodyPr/>
        <a:lstStyle/>
        <a:p>
          <a:endParaRPr lang="es-CO"/>
        </a:p>
      </dgm:t>
    </dgm:pt>
    <dgm:pt modelId="{EFAF9BD2-65E0-4F47-A180-69FDD7E5BE45}" type="sibTrans" cxnId="{EE24C876-5D19-4BBC-9D38-6FDFDF9706D2}">
      <dgm:prSet/>
      <dgm:spPr/>
      <dgm:t>
        <a:bodyPr/>
        <a:lstStyle/>
        <a:p>
          <a:endParaRPr lang="es-CO"/>
        </a:p>
      </dgm:t>
    </dgm:pt>
    <dgm:pt modelId="{30EF7550-FF32-4C06-A0A3-1762BD7BE3B1}" type="pres">
      <dgm:prSet presAssocID="{7E6E9992-2F6D-4778-A58C-ADCFDB884080}" presName="Name0" presStyleCnt="0">
        <dgm:presLayoutVars>
          <dgm:dir/>
          <dgm:resizeHandles val="exact"/>
        </dgm:presLayoutVars>
      </dgm:prSet>
      <dgm:spPr/>
    </dgm:pt>
    <dgm:pt modelId="{4CD86351-FF04-4D36-B995-17509A6C9B83}" type="pres">
      <dgm:prSet presAssocID="{8C84A40C-5F9A-475E-A825-589E6D8B7677}" presName="composite" presStyleCnt="0"/>
      <dgm:spPr/>
    </dgm:pt>
    <dgm:pt modelId="{879F75C4-B82A-4E1A-BB69-A264785CC534}" type="pres">
      <dgm:prSet presAssocID="{8C84A40C-5F9A-475E-A825-589E6D8B7677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57CF0CD4-1722-4FB9-9C2A-8A849EE04E2D}" type="pres">
      <dgm:prSet presAssocID="{8C84A40C-5F9A-475E-A825-589E6D8B7677}" presName="wedgeRectCallout1" presStyleLbl="node1" presStyleIdx="0" presStyleCnt="3">
        <dgm:presLayoutVars>
          <dgm:bulletEnabled val="1"/>
        </dgm:presLayoutVars>
      </dgm:prSet>
      <dgm:spPr/>
    </dgm:pt>
    <dgm:pt modelId="{E4448CEA-7577-4440-BBE5-5A1A82206C7A}" type="pres">
      <dgm:prSet presAssocID="{6E9F262A-D0A5-491F-B621-C38DDBAEE646}" presName="sibTrans" presStyleCnt="0"/>
      <dgm:spPr/>
    </dgm:pt>
    <dgm:pt modelId="{237797F1-26B1-4661-A8DD-C18EF13613F7}" type="pres">
      <dgm:prSet presAssocID="{DF94D0F9-8EF7-42CD-AA3B-34339949ACD9}" presName="composite" presStyleCnt="0"/>
      <dgm:spPr/>
    </dgm:pt>
    <dgm:pt modelId="{5BD1BB7C-F934-4642-8043-1D751B8681E8}" type="pres">
      <dgm:prSet presAssocID="{DF94D0F9-8EF7-42CD-AA3B-34339949ACD9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18928FCC-4E44-4B5E-A4D4-9227CAC4FB71}" type="pres">
      <dgm:prSet presAssocID="{DF94D0F9-8EF7-42CD-AA3B-34339949ACD9}" presName="wedgeRectCallout1" presStyleLbl="node1" presStyleIdx="1" presStyleCnt="3">
        <dgm:presLayoutVars>
          <dgm:bulletEnabled val="1"/>
        </dgm:presLayoutVars>
      </dgm:prSet>
      <dgm:spPr/>
    </dgm:pt>
    <dgm:pt modelId="{53D9821D-DE05-4034-B9D3-86BF8FFFA007}" type="pres">
      <dgm:prSet presAssocID="{EFAF9BD2-65E0-4F47-A180-69FDD7E5BE45}" presName="sibTrans" presStyleCnt="0"/>
      <dgm:spPr/>
    </dgm:pt>
    <dgm:pt modelId="{6B88DB34-7AC1-4FB5-B103-E463F57D13D8}" type="pres">
      <dgm:prSet presAssocID="{C7D22E8E-FE08-4803-A09B-C1C5BDFA1E51}" presName="composite" presStyleCnt="0"/>
      <dgm:spPr/>
    </dgm:pt>
    <dgm:pt modelId="{17E3E27D-D577-4ED3-ADC0-78B70EB93E11}" type="pres">
      <dgm:prSet presAssocID="{C7D22E8E-FE08-4803-A09B-C1C5BDFA1E51}" presName="rect1" presStyleLbl="bgImgPlace1" presStyleIdx="2" presStyleCnt="3"/>
      <dgm:spPr>
        <a:blipFill>
          <a:blip xmlns:r="http://schemas.openxmlformats.org/officeDocument/2006/relationships" r:embed="rId3"/>
          <a:srcRect/>
          <a:stretch>
            <a:fillRect l="-10000" r="-10000"/>
          </a:stretch>
        </a:blipFill>
      </dgm:spPr>
    </dgm:pt>
    <dgm:pt modelId="{3466FD83-8EEC-4DC3-B34D-C5497B279826}" type="pres">
      <dgm:prSet presAssocID="{C7D22E8E-FE08-4803-A09B-C1C5BDFA1E51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9E9DDF29-C56A-4E74-810F-5F955B7213C1}" type="presOf" srcId="{7E6E9992-2F6D-4778-A58C-ADCFDB884080}" destId="{30EF7550-FF32-4C06-A0A3-1762BD7BE3B1}" srcOrd="0" destOrd="0" presId="urn:microsoft.com/office/officeart/2008/layout/BendingPictureCaptionList"/>
    <dgm:cxn modelId="{3AF60B3A-43B5-43EC-A4CC-53112FADC6ED}" srcId="{7E6E9992-2F6D-4778-A58C-ADCFDB884080}" destId="{8C84A40C-5F9A-475E-A825-589E6D8B7677}" srcOrd="0" destOrd="0" parTransId="{FC05AE93-8D4A-4B05-A683-B5B695E702CA}" sibTransId="{6E9F262A-D0A5-491F-B621-C38DDBAEE646}"/>
    <dgm:cxn modelId="{932EFB3B-75FE-4CFF-86F5-2B6B059102D6}" type="presOf" srcId="{C7D22E8E-FE08-4803-A09B-C1C5BDFA1E51}" destId="{3466FD83-8EEC-4DC3-B34D-C5497B279826}" srcOrd="0" destOrd="0" presId="urn:microsoft.com/office/officeart/2008/layout/BendingPictureCaptionList"/>
    <dgm:cxn modelId="{FDCCB95E-B516-4166-AE9B-6B318568264A}" srcId="{7E6E9992-2F6D-4778-A58C-ADCFDB884080}" destId="{C7D22E8E-FE08-4803-A09B-C1C5BDFA1E51}" srcOrd="2" destOrd="0" parTransId="{30757D5D-0C2E-4717-8902-A882D07AD230}" sibTransId="{50540FAE-1240-472D-A984-E87D9FA5AD33}"/>
    <dgm:cxn modelId="{EE24C876-5D19-4BBC-9D38-6FDFDF9706D2}" srcId="{7E6E9992-2F6D-4778-A58C-ADCFDB884080}" destId="{DF94D0F9-8EF7-42CD-AA3B-34339949ACD9}" srcOrd="1" destOrd="0" parTransId="{73DC978A-A6BE-478C-A11D-303E586B0F63}" sibTransId="{EFAF9BD2-65E0-4F47-A180-69FDD7E5BE45}"/>
    <dgm:cxn modelId="{18097195-47F2-40FD-92F3-ED162C497FEE}" type="presOf" srcId="{8C84A40C-5F9A-475E-A825-589E6D8B7677}" destId="{57CF0CD4-1722-4FB9-9C2A-8A849EE04E2D}" srcOrd="0" destOrd="0" presId="urn:microsoft.com/office/officeart/2008/layout/BendingPictureCaptionList"/>
    <dgm:cxn modelId="{F9D4DDBF-27B6-432E-9EE2-CD94395B3B57}" type="presOf" srcId="{DF94D0F9-8EF7-42CD-AA3B-34339949ACD9}" destId="{18928FCC-4E44-4B5E-A4D4-9227CAC4FB71}" srcOrd="0" destOrd="0" presId="urn:microsoft.com/office/officeart/2008/layout/BendingPictureCaptionList"/>
    <dgm:cxn modelId="{6CB370A2-CDCC-48B9-A3B5-1FA026736DE0}" type="presParOf" srcId="{30EF7550-FF32-4C06-A0A3-1762BD7BE3B1}" destId="{4CD86351-FF04-4D36-B995-17509A6C9B83}" srcOrd="0" destOrd="0" presId="urn:microsoft.com/office/officeart/2008/layout/BendingPictureCaptionList"/>
    <dgm:cxn modelId="{DE0767B9-48BE-47A5-AE4F-E210323FBD56}" type="presParOf" srcId="{4CD86351-FF04-4D36-B995-17509A6C9B83}" destId="{879F75C4-B82A-4E1A-BB69-A264785CC534}" srcOrd="0" destOrd="0" presId="urn:microsoft.com/office/officeart/2008/layout/BendingPictureCaptionList"/>
    <dgm:cxn modelId="{9BA408D5-97E4-46E9-89C1-578CF87F9BA0}" type="presParOf" srcId="{4CD86351-FF04-4D36-B995-17509A6C9B83}" destId="{57CF0CD4-1722-4FB9-9C2A-8A849EE04E2D}" srcOrd="1" destOrd="0" presId="urn:microsoft.com/office/officeart/2008/layout/BendingPictureCaptionList"/>
    <dgm:cxn modelId="{2C69FBCA-748C-40B7-A5CC-BC0DC0F24A1B}" type="presParOf" srcId="{30EF7550-FF32-4C06-A0A3-1762BD7BE3B1}" destId="{E4448CEA-7577-4440-BBE5-5A1A82206C7A}" srcOrd="1" destOrd="0" presId="urn:microsoft.com/office/officeart/2008/layout/BendingPictureCaptionList"/>
    <dgm:cxn modelId="{91373096-86F6-418D-A355-732297028E6E}" type="presParOf" srcId="{30EF7550-FF32-4C06-A0A3-1762BD7BE3B1}" destId="{237797F1-26B1-4661-A8DD-C18EF13613F7}" srcOrd="2" destOrd="0" presId="urn:microsoft.com/office/officeart/2008/layout/BendingPictureCaptionList"/>
    <dgm:cxn modelId="{0661C2F8-6D99-4EA8-9142-0E5EBE91ECD5}" type="presParOf" srcId="{237797F1-26B1-4661-A8DD-C18EF13613F7}" destId="{5BD1BB7C-F934-4642-8043-1D751B8681E8}" srcOrd="0" destOrd="0" presId="urn:microsoft.com/office/officeart/2008/layout/BendingPictureCaptionList"/>
    <dgm:cxn modelId="{9DB347E1-1BC0-4AAF-A35B-3046E11EEA8E}" type="presParOf" srcId="{237797F1-26B1-4661-A8DD-C18EF13613F7}" destId="{18928FCC-4E44-4B5E-A4D4-9227CAC4FB71}" srcOrd="1" destOrd="0" presId="urn:microsoft.com/office/officeart/2008/layout/BendingPictureCaptionList"/>
    <dgm:cxn modelId="{FA864038-053A-46D6-A82B-AEA0F748B445}" type="presParOf" srcId="{30EF7550-FF32-4C06-A0A3-1762BD7BE3B1}" destId="{53D9821D-DE05-4034-B9D3-86BF8FFFA007}" srcOrd="3" destOrd="0" presId="urn:microsoft.com/office/officeart/2008/layout/BendingPictureCaptionList"/>
    <dgm:cxn modelId="{57BC4FC3-0A04-4B3E-AEBC-E78528DAB937}" type="presParOf" srcId="{30EF7550-FF32-4C06-A0A3-1762BD7BE3B1}" destId="{6B88DB34-7AC1-4FB5-B103-E463F57D13D8}" srcOrd="4" destOrd="0" presId="urn:microsoft.com/office/officeart/2008/layout/BendingPictureCaptionList"/>
    <dgm:cxn modelId="{6E9581CE-D35C-4589-A350-95F92FA8519D}" type="presParOf" srcId="{6B88DB34-7AC1-4FB5-B103-E463F57D13D8}" destId="{17E3E27D-D577-4ED3-ADC0-78B70EB93E11}" srcOrd="0" destOrd="0" presId="urn:microsoft.com/office/officeart/2008/layout/BendingPictureCaptionList"/>
    <dgm:cxn modelId="{11A90808-31C2-462F-8FC0-8C51DE224E0A}" type="presParOf" srcId="{6B88DB34-7AC1-4FB5-B103-E463F57D13D8}" destId="{3466FD83-8EEC-4DC3-B34D-C5497B27982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0B9A59-99E0-415F-A132-2E627FF74AEE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F54A2A92-CE44-4E96-82BA-5F9BEE61F640}">
      <dgm:prSet phldrT="[Text]" custT="1"/>
      <dgm:spPr/>
      <dgm:t>
        <a:bodyPr/>
        <a:lstStyle/>
        <a:p>
          <a:r>
            <a:rPr lang="es-CO" sz="1600">
              <a:latin typeface="Arial Nova" panose="020B0504020202020204" pitchFamily="34" charset="0"/>
            </a:rPr>
            <a:t>Actividades de campo</a:t>
          </a:r>
        </a:p>
      </dgm:t>
    </dgm:pt>
    <dgm:pt modelId="{209CC048-2C85-49CA-BAFE-2B4E5BA3E108}" type="parTrans" cxnId="{82730BB8-96E2-4B95-98C5-DEDBE9EEAB94}">
      <dgm:prSet/>
      <dgm:spPr/>
      <dgm:t>
        <a:bodyPr/>
        <a:lstStyle/>
        <a:p>
          <a:endParaRPr lang="es-CO" sz="1600">
            <a:latin typeface="Arial Nova" panose="020B0504020202020204" pitchFamily="34" charset="0"/>
          </a:endParaRPr>
        </a:p>
      </dgm:t>
    </dgm:pt>
    <dgm:pt modelId="{E55B6D1D-2E0C-41DB-B557-62FCEE6F0447}" type="sibTrans" cxnId="{82730BB8-96E2-4B95-98C5-DEDBE9EEAB94}">
      <dgm:prSet custT="1"/>
      <dgm:spPr/>
      <dgm:t>
        <a:bodyPr/>
        <a:lstStyle/>
        <a:p>
          <a:endParaRPr lang="es-CO" sz="1600">
            <a:latin typeface="Arial Nova" panose="020B0504020202020204" pitchFamily="34" charset="0"/>
          </a:endParaRPr>
        </a:p>
      </dgm:t>
    </dgm:pt>
    <dgm:pt modelId="{B5602459-2482-423A-A19A-A07E00FF239B}">
      <dgm:prSet phldrT="[Text]" custT="1"/>
      <dgm:spPr/>
      <dgm:t>
        <a:bodyPr/>
        <a:lstStyle/>
        <a:p>
          <a:r>
            <a:rPr lang="es-ES" sz="1600" b="1">
              <a:latin typeface="Arial Nova" panose="020B0504020202020204" pitchFamily="34" charset="0"/>
            </a:rPr>
            <a:t>Actividades de planta</a:t>
          </a:r>
          <a:endParaRPr lang="es-CO" sz="1600">
            <a:latin typeface="Arial Nova" panose="020B0504020202020204" pitchFamily="34" charset="0"/>
          </a:endParaRPr>
        </a:p>
      </dgm:t>
    </dgm:pt>
    <dgm:pt modelId="{53DD5C54-7F95-477D-8E83-6DCD4A8588EB}" type="parTrans" cxnId="{EE135B2C-F0B7-44F7-89E0-F2B1C95DD2C6}">
      <dgm:prSet/>
      <dgm:spPr/>
      <dgm:t>
        <a:bodyPr/>
        <a:lstStyle/>
        <a:p>
          <a:endParaRPr lang="es-CO" sz="1600">
            <a:latin typeface="Arial Nova" panose="020B0504020202020204" pitchFamily="34" charset="0"/>
          </a:endParaRPr>
        </a:p>
      </dgm:t>
    </dgm:pt>
    <dgm:pt modelId="{9D410102-37DF-47E6-AD2A-C83D4F2DF8A9}" type="sibTrans" cxnId="{EE135B2C-F0B7-44F7-89E0-F2B1C95DD2C6}">
      <dgm:prSet custT="1"/>
      <dgm:spPr/>
      <dgm:t>
        <a:bodyPr/>
        <a:lstStyle/>
        <a:p>
          <a:endParaRPr lang="es-CO" sz="1600">
            <a:latin typeface="Arial Nova" panose="020B0504020202020204" pitchFamily="34" charset="0"/>
          </a:endParaRPr>
        </a:p>
      </dgm:t>
    </dgm:pt>
    <dgm:pt modelId="{52DA0ED4-1F46-427A-AC8B-59AC25325967}">
      <dgm:prSet phldrT="[Text]" custT="1"/>
      <dgm:spPr/>
      <dgm:t>
        <a:bodyPr/>
        <a:lstStyle/>
        <a:p>
          <a:r>
            <a:rPr lang="es-ES" sz="1600" b="1">
              <a:latin typeface="Arial Nova" panose="020B0504020202020204" pitchFamily="34" charset="0"/>
            </a:rPr>
            <a:t>Transporte de APC</a:t>
          </a:r>
          <a:endParaRPr lang="es-CO" sz="1600">
            <a:latin typeface="Arial Nova" panose="020B0504020202020204" pitchFamily="34" charset="0"/>
          </a:endParaRPr>
        </a:p>
      </dgm:t>
    </dgm:pt>
    <dgm:pt modelId="{9EDC1A5F-72F6-4495-A76F-212A2B3D9EA1}" type="parTrans" cxnId="{A1E10475-EA64-4BE5-8D68-1E30C5D2871A}">
      <dgm:prSet/>
      <dgm:spPr/>
      <dgm:t>
        <a:bodyPr/>
        <a:lstStyle/>
        <a:p>
          <a:endParaRPr lang="es-CO" sz="1600">
            <a:latin typeface="Arial Nova" panose="020B0504020202020204" pitchFamily="34" charset="0"/>
          </a:endParaRPr>
        </a:p>
      </dgm:t>
    </dgm:pt>
    <dgm:pt modelId="{79E4D0C5-0F9C-4657-A5EC-7DA05F65FC12}" type="sibTrans" cxnId="{A1E10475-EA64-4BE5-8D68-1E30C5D2871A}">
      <dgm:prSet/>
      <dgm:spPr/>
      <dgm:t>
        <a:bodyPr/>
        <a:lstStyle/>
        <a:p>
          <a:endParaRPr lang="es-CO" sz="1600">
            <a:latin typeface="Arial Nova" panose="020B0504020202020204" pitchFamily="34" charset="0"/>
          </a:endParaRPr>
        </a:p>
      </dgm:t>
    </dgm:pt>
    <dgm:pt modelId="{6C5D8AFD-4361-4085-9AE2-88835021F85C}">
      <dgm:prSet custT="1"/>
      <dgm:spPr/>
      <dgm:t>
        <a:bodyPr/>
        <a:lstStyle/>
        <a:p>
          <a:r>
            <a:rPr lang="es-ES" sz="1600" b="1">
              <a:latin typeface="Arial Nova" panose="020B0504020202020204" pitchFamily="34" charset="0"/>
            </a:rPr>
            <a:t>Transporte de RFF</a:t>
          </a:r>
          <a:endParaRPr lang="es-CO" sz="1600">
            <a:latin typeface="Arial Nova" panose="020B0504020202020204" pitchFamily="34" charset="0"/>
          </a:endParaRPr>
        </a:p>
      </dgm:t>
    </dgm:pt>
    <dgm:pt modelId="{63AD7160-81D0-4431-A85C-D67C1E2C668F}" type="parTrans" cxnId="{50BF8BC4-1275-43B9-B7B4-A05AD31A1764}">
      <dgm:prSet/>
      <dgm:spPr/>
      <dgm:t>
        <a:bodyPr/>
        <a:lstStyle/>
        <a:p>
          <a:endParaRPr lang="es-CO" sz="1600">
            <a:latin typeface="Arial Nova" panose="020B0504020202020204" pitchFamily="34" charset="0"/>
          </a:endParaRPr>
        </a:p>
      </dgm:t>
    </dgm:pt>
    <dgm:pt modelId="{2E943F43-D846-4DCF-96EF-FB61EFDC7F09}" type="sibTrans" cxnId="{50BF8BC4-1275-43B9-B7B4-A05AD31A1764}">
      <dgm:prSet custT="1"/>
      <dgm:spPr/>
      <dgm:t>
        <a:bodyPr/>
        <a:lstStyle/>
        <a:p>
          <a:endParaRPr lang="es-CO" sz="1600">
            <a:latin typeface="Arial Nova" panose="020B0504020202020204" pitchFamily="34" charset="0"/>
          </a:endParaRPr>
        </a:p>
      </dgm:t>
    </dgm:pt>
    <dgm:pt modelId="{5FA6A0B9-6BBD-4862-83E4-074124B08B7D}" type="pres">
      <dgm:prSet presAssocID="{3D0B9A59-99E0-415F-A132-2E627FF74AEE}" presName="Name0" presStyleCnt="0">
        <dgm:presLayoutVars>
          <dgm:dir/>
          <dgm:resizeHandles val="exact"/>
        </dgm:presLayoutVars>
      </dgm:prSet>
      <dgm:spPr/>
    </dgm:pt>
    <dgm:pt modelId="{8D480665-2438-4695-B6DA-49DB3AB080CB}" type="pres">
      <dgm:prSet presAssocID="{F54A2A92-CE44-4E96-82BA-5F9BEE61F640}" presName="node" presStyleLbl="node1" presStyleIdx="0" presStyleCnt="4">
        <dgm:presLayoutVars>
          <dgm:bulletEnabled val="1"/>
        </dgm:presLayoutVars>
      </dgm:prSet>
      <dgm:spPr/>
    </dgm:pt>
    <dgm:pt modelId="{682FD539-3364-4D62-9131-AB1EE0B47196}" type="pres">
      <dgm:prSet presAssocID="{E55B6D1D-2E0C-41DB-B557-62FCEE6F0447}" presName="sibTrans" presStyleLbl="sibTrans2D1" presStyleIdx="0" presStyleCnt="3"/>
      <dgm:spPr/>
    </dgm:pt>
    <dgm:pt modelId="{6F62B44B-1966-433B-98C1-ED19C6C68487}" type="pres">
      <dgm:prSet presAssocID="{E55B6D1D-2E0C-41DB-B557-62FCEE6F0447}" presName="connectorText" presStyleLbl="sibTrans2D1" presStyleIdx="0" presStyleCnt="3"/>
      <dgm:spPr/>
    </dgm:pt>
    <dgm:pt modelId="{3854F394-5462-4384-A1C9-6700F5C4CF8F}" type="pres">
      <dgm:prSet presAssocID="{6C5D8AFD-4361-4085-9AE2-88835021F85C}" presName="node" presStyleLbl="node1" presStyleIdx="1" presStyleCnt="4">
        <dgm:presLayoutVars>
          <dgm:bulletEnabled val="1"/>
        </dgm:presLayoutVars>
      </dgm:prSet>
      <dgm:spPr/>
    </dgm:pt>
    <dgm:pt modelId="{8C453A42-4770-4984-964A-A7F9BD75DADA}" type="pres">
      <dgm:prSet presAssocID="{2E943F43-D846-4DCF-96EF-FB61EFDC7F09}" presName="sibTrans" presStyleLbl="sibTrans2D1" presStyleIdx="1" presStyleCnt="3"/>
      <dgm:spPr/>
    </dgm:pt>
    <dgm:pt modelId="{CD13A413-4E91-47F0-8D81-E1491B966B56}" type="pres">
      <dgm:prSet presAssocID="{2E943F43-D846-4DCF-96EF-FB61EFDC7F09}" presName="connectorText" presStyleLbl="sibTrans2D1" presStyleIdx="1" presStyleCnt="3"/>
      <dgm:spPr/>
    </dgm:pt>
    <dgm:pt modelId="{C7617B39-A5EE-468E-A45D-76FDEC6C8B08}" type="pres">
      <dgm:prSet presAssocID="{B5602459-2482-423A-A19A-A07E00FF239B}" presName="node" presStyleLbl="node1" presStyleIdx="2" presStyleCnt="4">
        <dgm:presLayoutVars>
          <dgm:bulletEnabled val="1"/>
        </dgm:presLayoutVars>
      </dgm:prSet>
      <dgm:spPr/>
    </dgm:pt>
    <dgm:pt modelId="{5496827C-3CA7-48D2-892C-D3E34350DBA1}" type="pres">
      <dgm:prSet presAssocID="{9D410102-37DF-47E6-AD2A-C83D4F2DF8A9}" presName="sibTrans" presStyleLbl="sibTrans2D1" presStyleIdx="2" presStyleCnt="3"/>
      <dgm:spPr/>
    </dgm:pt>
    <dgm:pt modelId="{B7414989-4CE1-44F5-BB3B-868E49C5D4DE}" type="pres">
      <dgm:prSet presAssocID="{9D410102-37DF-47E6-AD2A-C83D4F2DF8A9}" presName="connectorText" presStyleLbl="sibTrans2D1" presStyleIdx="2" presStyleCnt="3"/>
      <dgm:spPr/>
    </dgm:pt>
    <dgm:pt modelId="{394F3945-10BB-43CB-BD42-D67BC91252F9}" type="pres">
      <dgm:prSet presAssocID="{52DA0ED4-1F46-427A-AC8B-59AC25325967}" presName="node" presStyleLbl="node1" presStyleIdx="3" presStyleCnt="4">
        <dgm:presLayoutVars>
          <dgm:bulletEnabled val="1"/>
        </dgm:presLayoutVars>
      </dgm:prSet>
      <dgm:spPr/>
    </dgm:pt>
  </dgm:ptLst>
  <dgm:cxnLst>
    <dgm:cxn modelId="{CAA82D0B-48C1-4AD4-B9E9-CA1E56403AA7}" type="presOf" srcId="{E55B6D1D-2E0C-41DB-B557-62FCEE6F0447}" destId="{6F62B44B-1966-433B-98C1-ED19C6C68487}" srcOrd="1" destOrd="0" presId="urn:microsoft.com/office/officeart/2005/8/layout/process1"/>
    <dgm:cxn modelId="{EE135B2C-F0B7-44F7-89E0-F2B1C95DD2C6}" srcId="{3D0B9A59-99E0-415F-A132-2E627FF74AEE}" destId="{B5602459-2482-423A-A19A-A07E00FF239B}" srcOrd="2" destOrd="0" parTransId="{53DD5C54-7F95-477D-8E83-6DCD4A8588EB}" sibTransId="{9D410102-37DF-47E6-AD2A-C83D4F2DF8A9}"/>
    <dgm:cxn modelId="{EC2E0734-DA01-47A9-AD90-5B1C020B958A}" type="presOf" srcId="{2E943F43-D846-4DCF-96EF-FB61EFDC7F09}" destId="{CD13A413-4E91-47F0-8D81-E1491B966B56}" srcOrd="1" destOrd="0" presId="urn:microsoft.com/office/officeart/2005/8/layout/process1"/>
    <dgm:cxn modelId="{8034CA35-055C-4A5C-A1E7-D7ED91FFBBDB}" type="presOf" srcId="{F54A2A92-CE44-4E96-82BA-5F9BEE61F640}" destId="{8D480665-2438-4695-B6DA-49DB3AB080CB}" srcOrd="0" destOrd="0" presId="urn:microsoft.com/office/officeart/2005/8/layout/process1"/>
    <dgm:cxn modelId="{6196C43D-0260-4884-922A-44E2EF0B3837}" type="presOf" srcId="{B5602459-2482-423A-A19A-A07E00FF239B}" destId="{C7617B39-A5EE-468E-A45D-76FDEC6C8B08}" srcOrd="0" destOrd="0" presId="urn:microsoft.com/office/officeart/2005/8/layout/process1"/>
    <dgm:cxn modelId="{0D8F3A5F-FD66-4F8F-B5BD-D6AE91A10A67}" type="presOf" srcId="{9D410102-37DF-47E6-AD2A-C83D4F2DF8A9}" destId="{B7414989-4CE1-44F5-BB3B-868E49C5D4DE}" srcOrd="1" destOrd="0" presId="urn:microsoft.com/office/officeart/2005/8/layout/process1"/>
    <dgm:cxn modelId="{AE730C68-7A6D-4B42-8BDB-F37F66955636}" type="presOf" srcId="{52DA0ED4-1F46-427A-AC8B-59AC25325967}" destId="{394F3945-10BB-43CB-BD42-D67BC91252F9}" srcOrd="0" destOrd="0" presId="urn:microsoft.com/office/officeart/2005/8/layout/process1"/>
    <dgm:cxn modelId="{A1E10475-EA64-4BE5-8D68-1E30C5D2871A}" srcId="{3D0B9A59-99E0-415F-A132-2E627FF74AEE}" destId="{52DA0ED4-1F46-427A-AC8B-59AC25325967}" srcOrd="3" destOrd="0" parTransId="{9EDC1A5F-72F6-4495-A76F-212A2B3D9EA1}" sibTransId="{79E4D0C5-0F9C-4657-A5EC-7DA05F65FC12}"/>
    <dgm:cxn modelId="{73DF87A1-7DD8-4C82-987F-88206B080539}" type="presOf" srcId="{E55B6D1D-2E0C-41DB-B557-62FCEE6F0447}" destId="{682FD539-3364-4D62-9131-AB1EE0B47196}" srcOrd="0" destOrd="0" presId="urn:microsoft.com/office/officeart/2005/8/layout/process1"/>
    <dgm:cxn modelId="{8E6A84A8-9F12-47ED-B131-49BDA42D817E}" type="presOf" srcId="{2E943F43-D846-4DCF-96EF-FB61EFDC7F09}" destId="{8C453A42-4770-4984-964A-A7F9BD75DADA}" srcOrd="0" destOrd="0" presId="urn:microsoft.com/office/officeart/2005/8/layout/process1"/>
    <dgm:cxn modelId="{82730BB8-96E2-4B95-98C5-DEDBE9EEAB94}" srcId="{3D0B9A59-99E0-415F-A132-2E627FF74AEE}" destId="{F54A2A92-CE44-4E96-82BA-5F9BEE61F640}" srcOrd="0" destOrd="0" parTransId="{209CC048-2C85-49CA-BAFE-2B4E5BA3E108}" sibTransId="{E55B6D1D-2E0C-41DB-B557-62FCEE6F0447}"/>
    <dgm:cxn modelId="{197117BF-4D87-4902-9F09-69CFA4205339}" type="presOf" srcId="{9D410102-37DF-47E6-AD2A-C83D4F2DF8A9}" destId="{5496827C-3CA7-48D2-892C-D3E34350DBA1}" srcOrd="0" destOrd="0" presId="urn:microsoft.com/office/officeart/2005/8/layout/process1"/>
    <dgm:cxn modelId="{50BF8BC4-1275-43B9-B7B4-A05AD31A1764}" srcId="{3D0B9A59-99E0-415F-A132-2E627FF74AEE}" destId="{6C5D8AFD-4361-4085-9AE2-88835021F85C}" srcOrd="1" destOrd="0" parTransId="{63AD7160-81D0-4431-A85C-D67C1E2C668F}" sibTransId="{2E943F43-D846-4DCF-96EF-FB61EFDC7F09}"/>
    <dgm:cxn modelId="{347AD2C5-61AD-4BA0-9232-D940D6A63CC8}" type="presOf" srcId="{6C5D8AFD-4361-4085-9AE2-88835021F85C}" destId="{3854F394-5462-4384-A1C9-6700F5C4CF8F}" srcOrd="0" destOrd="0" presId="urn:microsoft.com/office/officeart/2005/8/layout/process1"/>
    <dgm:cxn modelId="{65A178EA-9A23-4378-B3E6-9383DB74F544}" type="presOf" srcId="{3D0B9A59-99E0-415F-A132-2E627FF74AEE}" destId="{5FA6A0B9-6BBD-4862-83E4-074124B08B7D}" srcOrd="0" destOrd="0" presId="urn:microsoft.com/office/officeart/2005/8/layout/process1"/>
    <dgm:cxn modelId="{D244B837-ED60-49D2-80CB-02B4A5D2A632}" type="presParOf" srcId="{5FA6A0B9-6BBD-4862-83E4-074124B08B7D}" destId="{8D480665-2438-4695-B6DA-49DB3AB080CB}" srcOrd="0" destOrd="0" presId="urn:microsoft.com/office/officeart/2005/8/layout/process1"/>
    <dgm:cxn modelId="{7F15EA07-C51B-4051-818D-4ACF683C4A08}" type="presParOf" srcId="{5FA6A0B9-6BBD-4862-83E4-074124B08B7D}" destId="{682FD539-3364-4D62-9131-AB1EE0B47196}" srcOrd="1" destOrd="0" presId="urn:microsoft.com/office/officeart/2005/8/layout/process1"/>
    <dgm:cxn modelId="{024C449C-CA60-4183-973B-B54E9BA1EB64}" type="presParOf" srcId="{682FD539-3364-4D62-9131-AB1EE0B47196}" destId="{6F62B44B-1966-433B-98C1-ED19C6C68487}" srcOrd="0" destOrd="0" presId="urn:microsoft.com/office/officeart/2005/8/layout/process1"/>
    <dgm:cxn modelId="{011AE245-332F-41B7-A2EB-AE538387EEEE}" type="presParOf" srcId="{5FA6A0B9-6BBD-4862-83E4-074124B08B7D}" destId="{3854F394-5462-4384-A1C9-6700F5C4CF8F}" srcOrd="2" destOrd="0" presId="urn:microsoft.com/office/officeart/2005/8/layout/process1"/>
    <dgm:cxn modelId="{D5CD2E13-745A-474E-8B74-04CDE800E6E5}" type="presParOf" srcId="{5FA6A0B9-6BBD-4862-83E4-074124B08B7D}" destId="{8C453A42-4770-4984-964A-A7F9BD75DADA}" srcOrd="3" destOrd="0" presId="urn:microsoft.com/office/officeart/2005/8/layout/process1"/>
    <dgm:cxn modelId="{6F346958-097B-42B5-B519-E4C69C117A21}" type="presParOf" srcId="{8C453A42-4770-4984-964A-A7F9BD75DADA}" destId="{CD13A413-4E91-47F0-8D81-E1491B966B56}" srcOrd="0" destOrd="0" presId="urn:microsoft.com/office/officeart/2005/8/layout/process1"/>
    <dgm:cxn modelId="{96DE2685-D9E9-45B1-BB5D-95A20645A843}" type="presParOf" srcId="{5FA6A0B9-6BBD-4862-83E4-074124B08B7D}" destId="{C7617B39-A5EE-468E-A45D-76FDEC6C8B08}" srcOrd="4" destOrd="0" presId="urn:microsoft.com/office/officeart/2005/8/layout/process1"/>
    <dgm:cxn modelId="{62F220F8-C9BE-4EDE-BB3B-C84E8ADCA742}" type="presParOf" srcId="{5FA6A0B9-6BBD-4862-83E4-074124B08B7D}" destId="{5496827C-3CA7-48D2-892C-D3E34350DBA1}" srcOrd="5" destOrd="0" presId="urn:microsoft.com/office/officeart/2005/8/layout/process1"/>
    <dgm:cxn modelId="{AB69DF30-6FCA-4124-857E-89FD6B18F109}" type="presParOf" srcId="{5496827C-3CA7-48D2-892C-D3E34350DBA1}" destId="{B7414989-4CE1-44F5-BB3B-868E49C5D4DE}" srcOrd="0" destOrd="0" presId="urn:microsoft.com/office/officeart/2005/8/layout/process1"/>
    <dgm:cxn modelId="{D2DA9845-EE15-45C6-9AA2-6737D49C2715}" type="presParOf" srcId="{5FA6A0B9-6BBD-4862-83E4-074124B08B7D}" destId="{394F3945-10BB-43CB-BD42-D67BC91252F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01CB0A-57D0-4855-967C-8D747C6CBDC4}" type="doc">
      <dgm:prSet loTypeId="urn:microsoft.com/office/officeart/2005/8/layout/bProcess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2C3A7313-477D-4425-AF8A-8FFF953B9D5C}">
      <dgm:prSet phldrT="[Texto]" custT="1"/>
      <dgm:spPr/>
      <dgm:t>
        <a:bodyPr/>
        <a:lstStyle/>
        <a:p>
          <a:r>
            <a:rPr lang="es-ES" sz="1400"/>
            <a:t>Ingreso de </a:t>
          </a:r>
          <a:r>
            <a:rPr lang="es-ES" sz="1400" b="1"/>
            <a:t>cloro inorgánico </a:t>
          </a:r>
          <a:r>
            <a:rPr lang="es-ES" sz="1400"/>
            <a:t>desde el ambiente</a:t>
          </a:r>
          <a:endParaRPr lang="es-CO" sz="1400"/>
        </a:p>
      </dgm:t>
    </dgm:pt>
    <dgm:pt modelId="{73008DDC-B04D-40EB-B1E2-6E73B8F248A2}" type="parTrans" cxnId="{9B34941D-E5BC-4ED6-A3C1-002D5DF18444}">
      <dgm:prSet/>
      <dgm:spPr/>
      <dgm:t>
        <a:bodyPr/>
        <a:lstStyle/>
        <a:p>
          <a:endParaRPr lang="es-CO"/>
        </a:p>
      </dgm:t>
    </dgm:pt>
    <dgm:pt modelId="{4B9AE597-0B60-47F4-A14A-68F2FBF1F0D9}" type="sibTrans" cxnId="{9B34941D-E5BC-4ED6-A3C1-002D5DF18444}">
      <dgm:prSet/>
      <dgm:spPr/>
      <dgm:t>
        <a:bodyPr/>
        <a:lstStyle/>
        <a:p>
          <a:endParaRPr lang="es-CO"/>
        </a:p>
      </dgm:t>
    </dgm:pt>
    <dgm:pt modelId="{BD65B3AA-824F-4739-A273-6C152F600535}">
      <dgm:prSet phldrT="[Texto]" custT="1"/>
      <dgm:spPr/>
      <dgm:t>
        <a:bodyPr/>
        <a:lstStyle/>
        <a:p>
          <a:r>
            <a:rPr lang="es-ES" sz="1400"/>
            <a:t>Acumulación de cloro inorgánico en la palma</a:t>
          </a:r>
          <a:endParaRPr lang="es-CO" sz="1400"/>
        </a:p>
      </dgm:t>
    </dgm:pt>
    <dgm:pt modelId="{B351F84C-C2BA-4187-9A3E-2540F1013DB1}" type="parTrans" cxnId="{49847ED6-EE8F-4FE5-8257-C2BE0D389B2F}">
      <dgm:prSet/>
      <dgm:spPr/>
      <dgm:t>
        <a:bodyPr/>
        <a:lstStyle/>
        <a:p>
          <a:endParaRPr lang="es-CO"/>
        </a:p>
      </dgm:t>
    </dgm:pt>
    <dgm:pt modelId="{5E7EFB2F-86A6-4546-AD89-140495DB05BE}" type="sibTrans" cxnId="{49847ED6-EE8F-4FE5-8257-C2BE0D389B2F}">
      <dgm:prSet/>
      <dgm:spPr/>
      <dgm:t>
        <a:bodyPr/>
        <a:lstStyle/>
        <a:p>
          <a:endParaRPr lang="es-CO"/>
        </a:p>
      </dgm:t>
    </dgm:pt>
    <dgm:pt modelId="{70D8541C-F371-43C7-883A-0D0ACA6F5575}">
      <dgm:prSet phldrT="[Texto]" custT="1"/>
      <dgm:spPr/>
      <dgm:t>
        <a:bodyPr/>
        <a:lstStyle/>
        <a:p>
          <a:r>
            <a:rPr lang="es-ES" sz="1400"/>
            <a:t>Biosíntesis de compuestos organoclorados </a:t>
          </a:r>
          <a:r>
            <a:rPr lang="es-ES" sz="1400" b="1"/>
            <a:t>hidrosolubles</a:t>
          </a:r>
          <a:r>
            <a:rPr lang="es-ES" sz="1400"/>
            <a:t> en la fruta</a:t>
          </a:r>
          <a:endParaRPr lang="es-CO" sz="1400"/>
        </a:p>
      </dgm:t>
    </dgm:pt>
    <dgm:pt modelId="{5CAFB374-DF9E-4E41-8614-9584A49DE480}" type="parTrans" cxnId="{E2B5C9F3-F9B8-4B1B-9FEF-A49255478599}">
      <dgm:prSet/>
      <dgm:spPr/>
      <dgm:t>
        <a:bodyPr/>
        <a:lstStyle/>
        <a:p>
          <a:endParaRPr lang="es-CO"/>
        </a:p>
      </dgm:t>
    </dgm:pt>
    <dgm:pt modelId="{E3F7E0B8-1071-4176-9119-81FC1A7C38C2}" type="sibTrans" cxnId="{E2B5C9F3-F9B8-4B1B-9FEF-A49255478599}">
      <dgm:prSet/>
      <dgm:spPr/>
      <dgm:t>
        <a:bodyPr/>
        <a:lstStyle/>
        <a:p>
          <a:endParaRPr lang="es-CO"/>
        </a:p>
      </dgm:t>
    </dgm:pt>
    <dgm:pt modelId="{24C8F50F-2B44-4421-BCAB-D5E272CF250D}">
      <dgm:prSet custT="1"/>
      <dgm:spPr/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latin typeface="Calibri" panose="020F0502020204030204"/>
              <a:ea typeface="+mn-ea"/>
              <a:cs typeface="+mn-cs"/>
            </a:rPr>
            <a:t>Formación de compuestos organoclorados </a:t>
          </a:r>
          <a:r>
            <a:rPr lang="es-ES" sz="1400" b="1" kern="1200">
              <a:latin typeface="Calibri" panose="020F0502020204030204"/>
              <a:ea typeface="+mn-ea"/>
              <a:cs typeface="+mn-cs"/>
            </a:rPr>
            <a:t>lipofílicos</a:t>
          </a:r>
          <a:r>
            <a:rPr lang="es-ES" sz="1400" kern="1200">
              <a:latin typeface="Calibri" panose="020F0502020204030204"/>
              <a:ea typeface="+mn-ea"/>
              <a:cs typeface="+mn-cs"/>
            </a:rPr>
            <a:t> durante la esterilización</a:t>
          </a:r>
          <a:endParaRPr lang="es-CO" sz="1400" kern="1200">
            <a:latin typeface="Calibri" panose="020F0502020204030204"/>
            <a:ea typeface="+mn-ea"/>
            <a:cs typeface="+mn-cs"/>
          </a:endParaRPr>
        </a:p>
      </dgm:t>
    </dgm:pt>
    <dgm:pt modelId="{A31D5095-957A-412F-BEDA-8F139BDDC6E4}" type="parTrans" cxnId="{6F44FC56-1918-4CBF-A7BA-47BA1D06DE0E}">
      <dgm:prSet/>
      <dgm:spPr/>
      <dgm:t>
        <a:bodyPr/>
        <a:lstStyle/>
        <a:p>
          <a:endParaRPr lang="es-CO"/>
        </a:p>
      </dgm:t>
    </dgm:pt>
    <dgm:pt modelId="{B203FD70-8A10-440A-A824-2348CEF775A2}" type="sibTrans" cxnId="{6F44FC56-1918-4CBF-A7BA-47BA1D06DE0E}">
      <dgm:prSet/>
      <dgm:spPr/>
      <dgm:t>
        <a:bodyPr/>
        <a:lstStyle/>
        <a:p>
          <a:endParaRPr lang="es-CO"/>
        </a:p>
      </dgm:t>
    </dgm:pt>
    <dgm:pt modelId="{23E3CCC0-4598-4E78-A512-6540E8850360}">
      <dgm:prSet/>
      <dgm:spPr/>
      <dgm:t>
        <a:bodyPr/>
        <a:lstStyle/>
        <a:p>
          <a:r>
            <a:rPr lang="es-ES" b="1"/>
            <a:t>Reacción</a:t>
          </a:r>
          <a:r>
            <a:rPr lang="es-ES"/>
            <a:t> de compuestos organoclorados con los </a:t>
          </a:r>
          <a:r>
            <a:rPr lang="es-ES" b="1"/>
            <a:t>triglicéridos</a:t>
          </a:r>
          <a:r>
            <a:rPr lang="es-ES"/>
            <a:t> del aceite</a:t>
          </a:r>
          <a:endParaRPr lang="es-CO"/>
        </a:p>
      </dgm:t>
    </dgm:pt>
    <dgm:pt modelId="{7C5B5E8D-0DC5-4C26-B205-8014E7B7084C}" type="parTrans" cxnId="{1408DFD4-A334-4D35-B1B2-87F4ABC7BF16}">
      <dgm:prSet/>
      <dgm:spPr/>
      <dgm:t>
        <a:bodyPr/>
        <a:lstStyle/>
        <a:p>
          <a:endParaRPr lang="es-CO"/>
        </a:p>
      </dgm:t>
    </dgm:pt>
    <dgm:pt modelId="{0426D309-93F0-483B-B9C9-D018FC9F1242}" type="sibTrans" cxnId="{1408DFD4-A334-4D35-B1B2-87F4ABC7BF16}">
      <dgm:prSet/>
      <dgm:spPr/>
      <dgm:t>
        <a:bodyPr/>
        <a:lstStyle/>
        <a:p>
          <a:endParaRPr lang="es-CO"/>
        </a:p>
      </dgm:t>
    </dgm:pt>
    <dgm:pt modelId="{EADF456C-8313-492E-937A-4A74C6A7B318}">
      <dgm:prSet/>
      <dgm:spPr/>
      <dgm:t>
        <a:bodyPr/>
        <a:lstStyle/>
        <a:p>
          <a:r>
            <a:rPr lang="es-ES"/>
            <a:t>Formación de </a:t>
          </a:r>
          <a:r>
            <a:rPr lang="es-ES" b="1"/>
            <a:t>MCPD</a:t>
          </a:r>
          <a:endParaRPr lang="es-CO" b="1"/>
        </a:p>
      </dgm:t>
    </dgm:pt>
    <dgm:pt modelId="{0D268632-3943-4ADC-91D0-F4169F770DC7}" type="parTrans" cxnId="{95A8229D-9772-4C3C-AACD-55F6E04B3766}">
      <dgm:prSet/>
      <dgm:spPr/>
      <dgm:t>
        <a:bodyPr/>
        <a:lstStyle/>
        <a:p>
          <a:endParaRPr lang="es-CO"/>
        </a:p>
      </dgm:t>
    </dgm:pt>
    <dgm:pt modelId="{8A07DB7C-950A-4E65-8BD9-0E0B642ABCFB}" type="sibTrans" cxnId="{95A8229D-9772-4C3C-AACD-55F6E04B3766}">
      <dgm:prSet/>
      <dgm:spPr/>
      <dgm:t>
        <a:bodyPr/>
        <a:lstStyle/>
        <a:p>
          <a:endParaRPr lang="es-CO"/>
        </a:p>
      </dgm:t>
    </dgm:pt>
    <dgm:pt modelId="{8C3BD6AB-D224-4A56-9D04-C5EC218F2B7C}" type="pres">
      <dgm:prSet presAssocID="{3601CB0A-57D0-4855-967C-8D747C6CBDC4}" presName="diagram" presStyleCnt="0">
        <dgm:presLayoutVars>
          <dgm:dir/>
          <dgm:resizeHandles/>
        </dgm:presLayoutVars>
      </dgm:prSet>
      <dgm:spPr/>
    </dgm:pt>
    <dgm:pt modelId="{884B2D1A-945F-49FD-A029-EA7945E59332}" type="pres">
      <dgm:prSet presAssocID="{2C3A7313-477D-4425-AF8A-8FFF953B9D5C}" presName="firstNode" presStyleLbl="node1" presStyleIdx="0" presStyleCnt="6" custScaleX="118167" custScaleY="118167">
        <dgm:presLayoutVars>
          <dgm:bulletEnabled val="1"/>
        </dgm:presLayoutVars>
      </dgm:prSet>
      <dgm:spPr/>
    </dgm:pt>
    <dgm:pt modelId="{CC3A1ACA-CEE2-47AF-85A4-7B1465DB62F3}" type="pres">
      <dgm:prSet presAssocID="{4B9AE597-0B60-47F4-A14A-68F2FBF1F0D9}" presName="sibTrans" presStyleLbl="sibTrans2D1" presStyleIdx="0" presStyleCnt="5"/>
      <dgm:spPr/>
    </dgm:pt>
    <dgm:pt modelId="{62873143-B3D0-451F-B533-E575DE93DDBA}" type="pres">
      <dgm:prSet presAssocID="{BD65B3AA-824F-4739-A273-6C152F600535}" presName="middleNode" presStyleCnt="0"/>
      <dgm:spPr/>
    </dgm:pt>
    <dgm:pt modelId="{F97DB502-134B-4B70-AB6A-A6358599CF88}" type="pres">
      <dgm:prSet presAssocID="{BD65B3AA-824F-4739-A273-6C152F600535}" presName="padding" presStyleLbl="node1" presStyleIdx="0" presStyleCnt="6"/>
      <dgm:spPr/>
    </dgm:pt>
    <dgm:pt modelId="{40C33D58-0A96-419F-91C0-1F6390DD1F70}" type="pres">
      <dgm:prSet presAssocID="{BD65B3AA-824F-4739-A273-6C152F600535}" presName="shape" presStyleLbl="node1" presStyleIdx="1" presStyleCnt="6" custScaleX="187471" custScaleY="187471">
        <dgm:presLayoutVars>
          <dgm:bulletEnabled val="1"/>
        </dgm:presLayoutVars>
      </dgm:prSet>
      <dgm:spPr/>
    </dgm:pt>
    <dgm:pt modelId="{87C531AD-26C5-4057-9402-2417C3682A68}" type="pres">
      <dgm:prSet presAssocID="{5E7EFB2F-86A6-4546-AD89-140495DB05BE}" presName="sibTrans" presStyleLbl="sibTrans2D1" presStyleIdx="1" presStyleCnt="5"/>
      <dgm:spPr/>
    </dgm:pt>
    <dgm:pt modelId="{B169054C-F579-40C5-BE5A-F8A11BFE2636}" type="pres">
      <dgm:prSet presAssocID="{70D8541C-F371-43C7-883A-0D0ACA6F5575}" presName="middleNode" presStyleCnt="0"/>
      <dgm:spPr/>
    </dgm:pt>
    <dgm:pt modelId="{9F9E47C2-90E1-4F18-86EF-3A94653F6486}" type="pres">
      <dgm:prSet presAssocID="{70D8541C-F371-43C7-883A-0D0ACA6F5575}" presName="padding" presStyleLbl="node1" presStyleIdx="1" presStyleCnt="6"/>
      <dgm:spPr/>
    </dgm:pt>
    <dgm:pt modelId="{0759981C-E1E4-42FE-AAF1-66A8A7F513CE}" type="pres">
      <dgm:prSet presAssocID="{70D8541C-F371-43C7-883A-0D0ACA6F5575}" presName="shape" presStyleLbl="node1" presStyleIdx="2" presStyleCnt="6" custScaleX="190343" custScaleY="190343">
        <dgm:presLayoutVars>
          <dgm:bulletEnabled val="1"/>
        </dgm:presLayoutVars>
      </dgm:prSet>
      <dgm:spPr/>
    </dgm:pt>
    <dgm:pt modelId="{4ADC7EA0-3E8A-4547-B88D-09231AC8FD1B}" type="pres">
      <dgm:prSet presAssocID="{E3F7E0B8-1071-4176-9119-81FC1A7C38C2}" presName="sibTrans" presStyleLbl="sibTrans2D1" presStyleIdx="2" presStyleCnt="5"/>
      <dgm:spPr/>
    </dgm:pt>
    <dgm:pt modelId="{C655B706-AB60-4E2B-BF84-43101A6B2B3E}" type="pres">
      <dgm:prSet presAssocID="{24C8F50F-2B44-4421-BCAB-D5E272CF250D}" presName="middleNode" presStyleCnt="0"/>
      <dgm:spPr/>
    </dgm:pt>
    <dgm:pt modelId="{AF648286-3978-40D9-9D97-999BF4FFEEFC}" type="pres">
      <dgm:prSet presAssocID="{24C8F50F-2B44-4421-BCAB-D5E272CF250D}" presName="padding" presStyleLbl="node1" presStyleIdx="2" presStyleCnt="6"/>
      <dgm:spPr/>
    </dgm:pt>
    <dgm:pt modelId="{E875A310-E2CC-405C-A96F-DEF6E9912AFB}" type="pres">
      <dgm:prSet presAssocID="{24C8F50F-2B44-4421-BCAB-D5E272CF250D}" presName="shape" presStyleLbl="node1" presStyleIdx="3" presStyleCnt="6" custScaleX="193240" custScaleY="193240">
        <dgm:presLayoutVars>
          <dgm:bulletEnabled val="1"/>
        </dgm:presLayoutVars>
      </dgm:prSet>
      <dgm:spPr>
        <a:xfrm>
          <a:off x="2522663" y="616272"/>
          <a:ext cx="1538545" cy="1538545"/>
        </a:xfrm>
        <a:prstGeom prst="ellipse">
          <a:avLst/>
        </a:prstGeom>
      </dgm:spPr>
    </dgm:pt>
    <dgm:pt modelId="{6CB9ACD0-5C47-454E-8D8C-98B5F5827F2B}" type="pres">
      <dgm:prSet presAssocID="{B203FD70-8A10-440A-A824-2348CEF775A2}" presName="sibTrans" presStyleLbl="sibTrans2D1" presStyleIdx="3" presStyleCnt="5"/>
      <dgm:spPr/>
    </dgm:pt>
    <dgm:pt modelId="{8BD90D69-6E75-4E55-9148-F0D078578EA1}" type="pres">
      <dgm:prSet presAssocID="{23E3CCC0-4598-4E78-A512-6540E8850360}" presName="middleNode" presStyleCnt="0"/>
      <dgm:spPr/>
    </dgm:pt>
    <dgm:pt modelId="{25EFAC4D-024C-41A0-B3E6-8FFE180D67CF}" type="pres">
      <dgm:prSet presAssocID="{23E3CCC0-4598-4E78-A512-6540E8850360}" presName="padding" presStyleLbl="node1" presStyleIdx="3" presStyleCnt="6"/>
      <dgm:spPr/>
    </dgm:pt>
    <dgm:pt modelId="{80177FCF-09B8-4887-B570-45286840F1F2}" type="pres">
      <dgm:prSet presAssocID="{23E3CCC0-4598-4E78-A512-6540E8850360}" presName="shape" presStyleLbl="node1" presStyleIdx="4" presStyleCnt="6" custScaleX="193304" custScaleY="193304">
        <dgm:presLayoutVars>
          <dgm:bulletEnabled val="1"/>
        </dgm:presLayoutVars>
      </dgm:prSet>
      <dgm:spPr/>
    </dgm:pt>
    <dgm:pt modelId="{7A9D33A7-1E74-45ED-A158-BEE5615C99E7}" type="pres">
      <dgm:prSet presAssocID="{0426D309-93F0-483B-B9C9-D018FC9F1242}" presName="sibTrans" presStyleLbl="sibTrans2D1" presStyleIdx="4" presStyleCnt="5"/>
      <dgm:spPr/>
    </dgm:pt>
    <dgm:pt modelId="{998BB7F6-C11C-471A-AB35-230D7BCB26E8}" type="pres">
      <dgm:prSet presAssocID="{EADF456C-8313-492E-937A-4A74C6A7B318}" presName="lastNode" presStyleLbl="node1" presStyleIdx="5" presStyleCnt="6" custScaleX="136357" custScaleY="136357">
        <dgm:presLayoutVars>
          <dgm:bulletEnabled val="1"/>
        </dgm:presLayoutVars>
      </dgm:prSet>
      <dgm:spPr/>
    </dgm:pt>
  </dgm:ptLst>
  <dgm:cxnLst>
    <dgm:cxn modelId="{9B34941D-E5BC-4ED6-A3C1-002D5DF18444}" srcId="{3601CB0A-57D0-4855-967C-8D747C6CBDC4}" destId="{2C3A7313-477D-4425-AF8A-8FFF953B9D5C}" srcOrd="0" destOrd="0" parTransId="{73008DDC-B04D-40EB-B1E2-6E73B8F248A2}" sibTransId="{4B9AE597-0B60-47F4-A14A-68F2FBF1F0D9}"/>
    <dgm:cxn modelId="{0CB3A928-979B-4A2B-8867-7AEB2A58321B}" type="presOf" srcId="{2C3A7313-477D-4425-AF8A-8FFF953B9D5C}" destId="{884B2D1A-945F-49FD-A029-EA7945E59332}" srcOrd="0" destOrd="0" presId="urn:microsoft.com/office/officeart/2005/8/layout/bProcess2"/>
    <dgm:cxn modelId="{80335037-FE50-454A-8246-2084C15D807B}" type="presOf" srcId="{23E3CCC0-4598-4E78-A512-6540E8850360}" destId="{80177FCF-09B8-4887-B570-45286840F1F2}" srcOrd="0" destOrd="0" presId="urn:microsoft.com/office/officeart/2005/8/layout/bProcess2"/>
    <dgm:cxn modelId="{52717737-1333-4CFD-BA7B-8153D3732E84}" type="presOf" srcId="{E3F7E0B8-1071-4176-9119-81FC1A7C38C2}" destId="{4ADC7EA0-3E8A-4547-B88D-09231AC8FD1B}" srcOrd="0" destOrd="0" presId="urn:microsoft.com/office/officeart/2005/8/layout/bProcess2"/>
    <dgm:cxn modelId="{3B89B937-2184-47A1-855C-5C788B4D3DB5}" type="presOf" srcId="{BD65B3AA-824F-4739-A273-6C152F600535}" destId="{40C33D58-0A96-419F-91C0-1F6390DD1F70}" srcOrd="0" destOrd="0" presId="urn:microsoft.com/office/officeart/2005/8/layout/bProcess2"/>
    <dgm:cxn modelId="{BA2EF05C-B85A-4AB9-BC8D-8BF3AD7119D8}" type="presOf" srcId="{EADF456C-8313-492E-937A-4A74C6A7B318}" destId="{998BB7F6-C11C-471A-AB35-230D7BCB26E8}" srcOrd="0" destOrd="0" presId="urn:microsoft.com/office/officeart/2005/8/layout/bProcess2"/>
    <dgm:cxn modelId="{BCFA0665-526D-482A-881F-C916AAC6535B}" type="presOf" srcId="{24C8F50F-2B44-4421-BCAB-D5E272CF250D}" destId="{E875A310-E2CC-405C-A96F-DEF6E9912AFB}" srcOrd="0" destOrd="0" presId="urn:microsoft.com/office/officeart/2005/8/layout/bProcess2"/>
    <dgm:cxn modelId="{5C29794C-848E-4D8E-85C5-22A3568763BC}" type="presOf" srcId="{70D8541C-F371-43C7-883A-0D0ACA6F5575}" destId="{0759981C-E1E4-42FE-AAF1-66A8A7F513CE}" srcOrd="0" destOrd="0" presId="urn:microsoft.com/office/officeart/2005/8/layout/bProcess2"/>
    <dgm:cxn modelId="{EDF8A34F-00CB-4571-938D-6CAB3AA71158}" type="presOf" srcId="{B203FD70-8A10-440A-A824-2348CEF775A2}" destId="{6CB9ACD0-5C47-454E-8D8C-98B5F5827F2B}" srcOrd="0" destOrd="0" presId="urn:microsoft.com/office/officeart/2005/8/layout/bProcess2"/>
    <dgm:cxn modelId="{6F44FC56-1918-4CBF-A7BA-47BA1D06DE0E}" srcId="{3601CB0A-57D0-4855-967C-8D747C6CBDC4}" destId="{24C8F50F-2B44-4421-BCAB-D5E272CF250D}" srcOrd="3" destOrd="0" parTransId="{A31D5095-957A-412F-BEDA-8F139BDDC6E4}" sibTransId="{B203FD70-8A10-440A-A824-2348CEF775A2}"/>
    <dgm:cxn modelId="{95A8229D-9772-4C3C-AACD-55F6E04B3766}" srcId="{3601CB0A-57D0-4855-967C-8D747C6CBDC4}" destId="{EADF456C-8313-492E-937A-4A74C6A7B318}" srcOrd="5" destOrd="0" parTransId="{0D268632-3943-4ADC-91D0-F4169F770DC7}" sibTransId="{8A07DB7C-950A-4E65-8BD9-0E0B642ABCFB}"/>
    <dgm:cxn modelId="{AF2746A1-6402-4577-B7D4-00A05C3747FF}" type="presOf" srcId="{3601CB0A-57D0-4855-967C-8D747C6CBDC4}" destId="{8C3BD6AB-D224-4A56-9D04-C5EC218F2B7C}" srcOrd="0" destOrd="0" presId="urn:microsoft.com/office/officeart/2005/8/layout/bProcess2"/>
    <dgm:cxn modelId="{74C095AB-C9D5-4A68-A425-5F2276F2BCED}" type="presOf" srcId="{0426D309-93F0-483B-B9C9-D018FC9F1242}" destId="{7A9D33A7-1E74-45ED-A158-BEE5615C99E7}" srcOrd="0" destOrd="0" presId="urn:microsoft.com/office/officeart/2005/8/layout/bProcess2"/>
    <dgm:cxn modelId="{8EBA18CB-81F2-4CAB-8CC3-AC835E798401}" type="presOf" srcId="{4B9AE597-0B60-47F4-A14A-68F2FBF1F0D9}" destId="{CC3A1ACA-CEE2-47AF-85A4-7B1465DB62F3}" srcOrd="0" destOrd="0" presId="urn:microsoft.com/office/officeart/2005/8/layout/bProcess2"/>
    <dgm:cxn modelId="{1408DFD4-A334-4D35-B1B2-87F4ABC7BF16}" srcId="{3601CB0A-57D0-4855-967C-8D747C6CBDC4}" destId="{23E3CCC0-4598-4E78-A512-6540E8850360}" srcOrd="4" destOrd="0" parTransId="{7C5B5E8D-0DC5-4C26-B205-8014E7B7084C}" sibTransId="{0426D309-93F0-483B-B9C9-D018FC9F1242}"/>
    <dgm:cxn modelId="{49847ED6-EE8F-4FE5-8257-C2BE0D389B2F}" srcId="{3601CB0A-57D0-4855-967C-8D747C6CBDC4}" destId="{BD65B3AA-824F-4739-A273-6C152F600535}" srcOrd="1" destOrd="0" parTransId="{B351F84C-C2BA-4187-9A3E-2540F1013DB1}" sibTransId="{5E7EFB2F-86A6-4546-AD89-140495DB05BE}"/>
    <dgm:cxn modelId="{E2B5C9F3-F9B8-4B1B-9FEF-A49255478599}" srcId="{3601CB0A-57D0-4855-967C-8D747C6CBDC4}" destId="{70D8541C-F371-43C7-883A-0D0ACA6F5575}" srcOrd="2" destOrd="0" parTransId="{5CAFB374-DF9E-4E41-8614-9584A49DE480}" sibTransId="{E3F7E0B8-1071-4176-9119-81FC1A7C38C2}"/>
    <dgm:cxn modelId="{E72954F4-B19A-4052-A2E0-4B78D7BB1DEB}" type="presOf" srcId="{5E7EFB2F-86A6-4546-AD89-140495DB05BE}" destId="{87C531AD-26C5-4057-9402-2417C3682A68}" srcOrd="0" destOrd="0" presId="urn:microsoft.com/office/officeart/2005/8/layout/bProcess2"/>
    <dgm:cxn modelId="{23A7CA92-7DE2-43F7-88A7-5DF50E6739BB}" type="presParOf" srcId="{8C3BD6AB-D224-4A56-9D04-C5EC218F2B7C}" destId="{884B2D1A-945F-49FD-A029-EA7945E59332}" srcOrd="0" destOrd="0" presId="urn:microsoft.com/office/officeart/2005/8/layout/bProcess2"/>
    <dgm:cxn modelId="{B7BA0335-75B5-4EFA-A9AF-33B10F972EE6}" type="presParOf" srcId="{8C3BD6AB-D224-4A56-9D04-C5EC218F2B7C}" destId="{CC3A1ACA-CEE2-47AF-85A4-7B1465DB62F3}" srcOrd="1" destOrd="0" presId="urn:microsoft.com/office/officeart/2005/8/layout/bProcess2"/>
    <dgm:cxn modelId="{467CCE73-FC5B-4843-A32B-A1C931D06246}" type="presParOf" srcId="{8C3BD6AB-D224-4A56-9D04-C5EC218F2B7C}" destId="{62873143-B3D0-451F-B533-E575DE93DDBA}" srcOrd="2" destOrd="0" presId="urn:microsoft.com/office/officeart/2005/8/layout/bProcess2"/>
    <dgm:cxn modelId="{E9B4433A-8BFC-43D9-ACF5-897017AFCCB3}" type="presParOf" srcId="{62873143-B3D0-451F-B533-E575DE93DDBA}" destId="{F97DB502-134B-4B70-AB6A-A6358599CF88}" srcOrd="0" destOrd="0" presId="urn:microsoft.com/office/officeart/2005/8/layout/bProcess2"/>
    <dgm:cxn modelId="{88D5178D-E58A-44A9-957F-85F76E21E565}" type="presParOf" srcId="{62873143-B3D0-451F-B533-E575DE93DDBA}" destId="{40C33D58-0A96-419F-91C0-1F6390DD1F70}" srcOrd="1" destOrd="0" presId="urn:microsoft.com/office/officeart/2005/8/layout/bProcess2"/>
    <dgm:cxn modelId="{40A0A179-20A3-4109-913A-0EB42BE9259F}" type="presParOf" srcId="{8C3BD6AB-D224-4A56-9D04-C5EC218F2B7C}" destId="{87C531AD-26C5-4057-9402-2417C3682A68}" srcOrd="3" destOrd="0" presId="urn:microsoft.com/office/officeart/2005/8/layout/bProcess2"/>
    <dgm:cxn modelId="{2EAACA59-1AB3-41E5-83DE-776EC89F76A1}" type="presParOf" srcId="{8C3BD6AB-D224-4A56-9D04-C5EC218F2B7C}" destId="{B169054C-F579-40C5-BE5A-F8A11BFE2636}" srcOrd="4" destOrd="0" presId="urn:microsoft.com/office/officeart/2005/8/layout/bProcess2"/>
    <dgm:cxn modelId="{62422AAB-065D-4696-BF3E-212BC3DCD9DE}" type="presParOf" srcId="{B169054C-F579-40C5-BE5A-F8A11BFE2636}" destId="{9F9E47C2-90E1-4F18-86EF-3A94653F6486}" srcOrd="0" destOrd="0" presId="urn:microsoft.com/office/officeart/2005/8/layout/bProcess2"/>
    <dgm:cxn modelId="{E5F55704-D4E5-42C0-8134-0BE6D35B95CE}" type="presParOf" srcId="{B169054C-F579-40C5-BE5A-F8A11BFE2636}" destId="{0759981C-E1E4-42FE-AAF1-66A8A7F513CE}" srcOrd="1" destOrd="0" presId="urn:microsoft.com/office/officeart/2005/8/layout/bProcess2"/>
    <dgm:cxn modelId="{B43753AD-562C-4581-8F5A-9B181C6D4CBF}" type="presParOf" srcId="{8C3BD6AB-D224-4A56-9D04-C5EC218F2B7C}" destId="{4ADC7EA0-3E8A-4547-B88D-09231AC8FD1B}" srcOrd="5" destOrd="0" presId="urn:microsoft.com/office/officeart/2005/8/layout/bProcess2"/>
    <dgm:cxn modelId="{6DE8F81D-2312-4830-A984-DB24D5F47355}" type="presParOf" srcId="{8C3BD6AB-D224-4A56-9D04-C5EC218F2B7C}" destId="{C655B706-AB60-4E2B-BF84-43101A6B2B3E}" srcOrd="6" destOrd="0" presId="urn:microsoft.com/office/officeart/2005/8/layout/bProcess2"/>
    <dgm:cxn modelId="{52FF9C33-C2FB-4403-893E-DF3026BE5846}" type="presParOf" srcId="{C655B706-AB60-4E2B-BF84-43101A6B2B3E}" destId="{AF648286-3978-40D9-9D97-999BF4FFEEFC}" srcOrd="0" destOrd="0" presId="urn:microsoft.com/office/officeart/2005/8/layout/bProcess2"/>
    <dgm:cxn modelId="{FA5EDC2A-E0BB-4506-B38C-B8A2197463C6}" type="presParOf" srcId="{C655B706-AB60-4E2B-BF84-43101A6B2B3E}" destId="{E875A310-E2CC-405C-A96F-DEF6E9912AFB}" srcOrd="1" destOrd="0" presId="urn:microsoft.com/office/officeart/2005/8/layout/bProcess2"/>
    <dgm:cxn modelId="{6F99FAC0-DACB-428B-86C6-7279C3F045C2}" type="presParOf" srcId="{8C3BD6AB-D224-4A56-9D04-C5EC218F2B7C}" destId="{6CB9ACD0-5C47-454E-8D8C-98B5F5827F2B}" srcOrd="7" destOrd="0" presId="urn:microsoft.com/office/officeart/2005/8/layout/bProcess2"/>
    <dgm:cxn modelId="{EB5C9972-1378-4951-B3DB-60FB4A812553}" type="presParOf" srcId="{8C3BD6AB-D224-4A56-9D04-C5EC218F2B7C}" destId="{8BD90D69-6E75-4E55-9148-F0D078578EA1}" srcOrd="8" destOrd="0" presId="urn:microsoft.com/office/officeart/2005/8/layout/bProcess2"/>
    <dgm:cxn modelId="{5E8EE5CE-AFC0-4B94-A95E-D6953D94C444}" type="presParOf" srcId="{8BD90D69-6E75-4E55-9148-F0D078578EA1}" destId="{25EFAC4D-024C-41A0-B3E6-8FFE180D67CF}" srcOrd="0" destOrd="0" presId="urn:microsoft.com/office/officeart/2005/8/layout/bProcess2"/>
    <dgm:cxn modelId="{1AE2335C-5E09-41A1-B1C3-45887541EA80}" type="presParOf" srcId="{8BD90D69-6E75-4E55-9148-F0D078578EA1}" destId="{80177FCF-09B8-4887-B570-45286840F1F2}" srcOrd="1" destOrd="0" presId="urn:microsoft.com/office/officeart/2005/8/layout/bProcess2"/>
    <dgm:cxn modelId="{D65D046E-4742-47BC-8AB4-0FCCA96F8853}" type="presParOf" srcId="{8C3BD6AB-D224-4A56-9D04-C5EC218F2B7C}" destId="{7A9D33A7-1E74-45ED-A158-BEE5615C99E7}" srcOrd="9" destOrd="0" presId="urn:microsoft.com/office/officeart/2005/8/layout/bProcess2"/>
    <dgm:cxn modelId="{C529D5DA-B5A4-4AFE-AA53-F097DFB663B2}" type="presParOf" srcId="{8C3BD6AB-D224-4A56-9D04-C5EC218F2B7C}" destId="{998BB7F6-C11C-471A-AB35-230D7BCB26E8}" srcOrd="1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ECCAF55-C512-4735-B99A-A7F1BFF9A219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BBCFEB2B-35E6-4A45-A627-923C55B93CCD}">
      <dgm:prSet phldrT="[Texto]" custT="1"/>
      <dgm:spPr>
        <a:noFill/>
      </dgm:spPr>
      <dgm:t>
        <a:bodyPr/>
        <a:lstStyle/>
        <a:p>
          <a:pPr marL="0" algn="ctr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ES" sz="1500" b="1" kern="120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CULTIVO</a:t>
          </a:r>
        </a:p>
      </dgm:t>
    </dgm:pt>
    <dgm:pt modelId="{A90AD888-208D-4265-AC0B-84FD818005B3}" type="parTrans" cxnId="{4FFA435F-B5A6-4304-B24B-28C49F2FE12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CO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C5EB8BA-F9BB-489A-815C-C9FFDE3EC950}" type="sibTrans" cxnId="{4FFA435F-B5A6-4304-B24B-28C49F2FE129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CO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5D304A7-B049-4234-BABD-8E798B304D76}">
      <dgm:prSet phldrT="[Texto]" custT="1"/>
      <dgm:spPr/>
      <dgm:t>
        <a:bodyPr/>
        <a:lstStyle/>
        <a:p>
          <a:pPr marL="0" lvl="0" algn="ctr" defTabSz="66675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s-ES" sz="1500" b="1" kern="120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PLANTA DE BENEFICIO</a:t>
          </a:r>
        </a:p>
      </dgm:t>
    </dgm:pt>
    <dgm:pt modelId="{CEA27F8B-9969-4512-AA4E-AE1BCF7E6990}" type="sibTrans" cxnId="{35AEB307-773B-418B-9E0D-1FDCEA42A9B5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CO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344C0E6-9F90-486E-AAEF-FB2C46DEB763}" type="parTrans" cxnId="{35AEB307-773B-418B-9E0D-1FDCEA42A9B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CO" sz="1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D8A6277-D4AB-4D6B-B14B-67622EA70941}">
      <dgm:prSet phldrT="[Texto]" custT="1"/>
      <dgm:spPr/>
      <dgm:t>
        <a:bodyPr/>
        <a:lstStyle/>
        <a:p>
          <a:pPr>
            <a:buNone/>
          </a:pPr>
          <a:r>
            <a:rPr lang="es-ES" sz="1500" b="1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REFINACIÓN</a:t>
          </a:r>
        </a:p>
      </dgm:t>
    </dgm:pt>
    <dgm:pt modelId="{60C94F11-BB7D-48C6-8C0C-4338CD2BC019}" type="parTrans" cxnId="{243BA160-AADA-40B8-833F-DA9A177D3E9C}">
      <dgm:prSet/>
      <dgm:spPr/>
      <dgm:t>
        <a:bodyPr/>
        <a:lstStyle/>
        <a:p>
          <a:endParaRPr lang="es-CO"/>
        </a:p>
      </dgm:t>
    </dgm:pt>
    <dgm:pt modelId="{715CA7EC-5ECA-4E7C-84FC-D6ED0BB96CED}" type="sibTrans" cxnId="{243BA160-AADA-40B8-833F-DA9A177D3E9C}">
      <dgm:prSet/>
      <dgm:spPr/>
      <dgm:t>
        <a:bodyPr/>
        <a:lstStyle/>
        <a:p>
          <a:endParaRPr lang="es-CO"/>
        </a:p>
      </dgm:t>
    </dgm:pt>
    <dgm:pt modelId="{0AE06866-296A-4AA3-A219-CB3B831525C0}" type="pres">
      <dgm:prSet presAssocID="{7ECCAF55-C512-4735-B99A-A7F1BFF9A219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C7D30BA-235C-4803-8914-6FD44D374010}" type="pres">
      <dgm:prSet presAssocID="{BBCFEB2B-35E6-4A45-A627-923C55B93CCD}" presName="Accent1" presStyleCnt="0"/>
      <dgm:spPr/>
    </dgm:pt>
    <dgm:pt modelId="{AB442F1D-C439-49F2-B1F6-797C72C0AC89}" type="pres">
      <dgm:prSet presAssocID="{BBCFEB2B-35E6-4A45-A627-923C55B93CCD}" presName="Accent" presStyleLbl="node1" presStyleIdx="0" presStyleCnt="3" custScaleX="113835" custScaleY="108416" custLinFactNeighborX="-56168" custLinFactNeighborY="-11561"/>
      <dgm:spPr>
        <a:solidFill>
          <a:schemeClr val="accent2"/>
        </a:solidFill>
      </dgm:spPr>
    </dgm:pt>
    <dgm:pt modelId="{6E70928F-3E63-4E30-92A9-844571FE1189}" type="pres">
      <dgm:prSet presAssocID="{BBCFEB2B-35E6-4A45-A627-923C55B93CCD}" presName="Parent1" presStyleLbl="revTx" presStyleIdx="0" presStyleCnt="3" custScaleX="99946" custScaleY="47533" custLinFactX="-1251" custLinFactNeighborX="-100000" custLinFactNeighborY="-60290">
        <dgm:presLayoutVars>
          <dgm:chMax val="1"/>
          <dgm:chPref val="1"/>
          <dgm:bulletEnabled val="1"/>
        </dgm:presLayoutVars>
      </dgm:prSet>
      <dgm:spPr/>
    </dgm:pt>
    <dgm:pt modelId="{E6692A16-C005-4ED0-A21C-6F87D65CA2FD}" type="pres">
      <dgm:prSet presAssocID="{55D304A7-B049-4234-BABD-8E798B304D76}" presName="Accent2" presStyleCnt="0"/>
      <dgm:spPr/>
    </dgm:pt>
    <dgm:pt modelId="{2E7F2C35-14E4-43FA-A66E-D2934A9A67ED}" type="pres">
      <dgm:prSet presAssocID="{55D304A7-B049-4234-BABD-8E798B304D76}" presName="Accent" presStyleLbl="node1" presStyleIdx="1" presStyleCnt="3" custScaleX="118604" custScaleY="114071" custLinFactNeighborX="-46091" custLinFactNeighborY="-12696"/>
      <dgm:spPr>
        <a:solidFill>
          <a:srgbClr val="FF6600"/>
        </a:solidFill>
      </dgm:spPr>
    </dgm:pt>
    <dgm:pt modelId="{C8DF2F29-8314-4772-B32C-BFD20B692C63}" type="pres">
      <dgm:prSet presAssocID="{55D304A7-B049-4234-BABD-8E798B304D76}" presName="Parent2" presStyleLbl="revTx" presStyleIdx="1" presStyleCnt="3" custScaleX="94587" custLinFactX="-1796" custLinFactNeighborX="-100000" custLinFactNeighborY="-57565">
        <dgm:presLayoutVars>
          <dgm:chMax val="1"/>
          <dgm:chPref val="1"/>
          <dgm:bulletEnabled val="1"/>
        </dgm:presLayoutVars>
      </dgm:prSet>
      <dgm:spPr/>
    </dgm:pt>
    <dgm:pt modelId="{46F11E44-840B-4711-9B7D-CC59C4DA6A35}" type="pres">
      <dgm:prSet presAssocID="{DD8A6277-D4AB-4D6B-B14B-67622EA70941}" presName="Accent3" presStyleCnt="0"/>
      <dgm:spPr/>
    </dgm:pt>
    <dgm:pt modelId="{4E6C8C0D-C8CC-40D4-AB27-438726F96213}" type="pres">
      <dgm:prSet presAssocID="{DD8A6277-D4AB-4D6B-B14B-67622EA70941}" presName="Accent" presStyleLbl="node1" presStyleIdx="2" presStyleCnt="3" custScaleX="111506" custScaleY="112878" custLinFactNeighborX="-61575" custLinFactNeighborY="-16498"/>
      <dgm:spPr>
        <a:solidFill>
          <a:srgbClr val="FFFF99"/>
        </a:solidFill>
      </dgm:spPr>
    </dgm:pt>
    <dgm:pt modelId="{559C0FEC-491A-4966-8715-E81819DBE303}" type="pres">
      <dgm:prSet presAssocID="{DD8A6277-D4AB-4D6B-B14B-67622EA70941}" presName="Parent3" presStyleLbl="revTx" presStyleIdx="2" presStyleCnt="3" custScaleX="121694" custLinFactNeighborX="-94159" custLinFactNeighborY="-56684">
        <dgm:presLayoutVars>
          <dgm:chMax val="1"/>
          <dgm:chPref val="1"/>
          <dgm:bulletEnabled val="1"/>
        </dgm:presLayoutVars>
      </dgm:prSet>
      <dgm:spPr/>
    </dgm:pt>
  </dgm:ptLst>
  <dgm:cxnLst>
    <dgm:cxn modelId="{35AEB307-773B-418B-9E0D-1FDCEA42A9B5}" srcId="{7ECCAF55-C512-4735-B99A-A7F1BFF9A219}" destId="{55D304A7-B049-4234-BABD-8E798B304D76}" srcOrd="1" destOrd="0" parTransId="{A344C0E6-9F90-486E-AAEF-FB2C46DEB763}" sibTransId="{CEA27F8B-9969-4512-AA4E-AE1BCF7E6990}"/>
    <dgm:cxn modelId="{6ED69E08-1D21-405F-8CB4-FCF9418C8D68}" type="presOf" srcId="{BBCFEB2B-35E6-4A45-A627-923C55B93CCD}" destId="{6E70928F-3E63-4E30-92A9-844571FE1189}" srcOrd="0" destOrd="0" presId="urn:microsoft.com/office/officeart/2009/layout/CircleArrowProcess"/>
    <dgm:cxn modelId="{4FFA435F-B5A6-4304-B24B-28C49F2FE129}" srcId="{7ECCAF55-C512-4735-B99A-A7F1BFF9A219}" destId="{BBCFEB2B-35E6-4A45-A627-923C55B93CCD}" srcOrd="0" destOrd="0" parTransId="{A90AD888-208D-4265-AC0B-84FD818005B3}" sibTransId="{0C5EB8BA-F9BB-489A-815C-C9FFDE3EC950}"/>
    <dgm:cxn modelId="{243BA160-AADA-40B8-833F-DA9A177D3E9C}" srcId="{7ECCAF55-C512-4735-B99A-A7F1BFF9A219}" destId="{DD8A6277-D4AB-4D6B-B14B-67622EA70941}" srcOrd="2" destOrd="0" parTransId="{60C94F11-BB7D-48C6-8C0C-4338CD2BC019}" sibTransId="{715CA7EC-5ECA-4E7C-84FC-D6ED0BB96CED}"/>
    <dgm:cxn modelId="{A842A557-D738-48C1-A04A-1F3C1D3737D5}" type="presOf" srcId="{7ECCAF55-C512-4735-B99A-A7F1BFF9A219}" destId="{0AE06866-296A-4AA3-A219-CB3B831525C0}" srcOrd="0" destOrd="0" presId="urn:microsoft.com/office/officeart/2009/layout/CircleArrowProcess"/>
    <dgm:cxn modelId="{3993D790-D8DC-4CD7-869D-D54B6DD0E6FB}" type="presOf" srcId="{DD8A6277-D4AB-4D6B-B14B-67622EA70941}" destId="{559C0FEC-491A-4966-8715-E81819DBE303}" srcOrd="0" destOrd="0" presId="urn:microsoft.com/office/officeart/2009/layout/CircleArrowProcess"/>
    <dgm:cxn modelId="{F2D9BFC9-D88C-46B3-8123-64C31D47E2F1}" type="presOf" srcId="{55D304A7-B049-4234-BABD-8E798B304D76}" destId="{C8DF2F29-8314-4772-B32C-BFD20B692C63}" srcOrd="0" destOrd="0" presId="urn:microsoft.com/office/officeart/2009/layout/CircleArrowProcess"/>
    <dgm:cxn modelId="{8667FCE4-4D7F-4373-983E-DA0A7B03DBE0}" type="presParOf" srcId="{0AE06866-296A-4AA3-A219-CB3B831525C0}" destId="{AC7D30BA-235C-4803-8914-6FD44D374010}" srcOrd="0" destOrd="0" presId="urn:microsoft.com/office/officeart/2009/layout/CircleArrowProcess"/>
    <dgm:cxn modelId="{A987382B-EA04-4A6F-92F4-DF13019531F6}" type="presParOf" srcId="{AC7D30BA-235C-4803-8914-6FD44D374010}" destId="{AB442F1D-C439-49F2-B1F6-797C72C0AC89}" srcOrd="0" destOrd="0" presId="urn:microsoft.com/office/officeart/2009/layout/CircleArrowProcess"/>
    <dgm:cxn modelId="{8FEA1C53-85DB-4A7C-AEAF-791B3463E4BC}" type="presParOf" srcId="{0AE06866-296A-4AA3-A219-CB3B831525C0}" destId="{6E70928F-3E63-4E30-92A9-844571FE1189}" srcOrd="1" destOrd="0" presId="urn:microsoft.com/office/officeart/2009/layout/CircleArrowProcess"/>
    <dgm:cxn modelId="{41A1D3EA-D6DD-41C5-8DA4-E2634E2C4227}" type="presParOf" srcId="{0AE06866-296A-4AA3-A219-CB3B831525C0}" destId="{E6692A16-C005-4ED0-A21C-6F87D65CA2FD}" srcOrd="2" destOrd="0" presId="urn:microsoft.com/office/officeart/2009/layout/CircleArrowProcess"/>
    <dgm:cxn modelId="{468A052C-685D-4145-86D0-C0D952B99A80}" type="presParOf" srcId="{E6692A16-C005-4ED0-A21C-6F87D65CA2FD}" destId="{2E7F2C35-14E4-43FA-A66E-D2934A9A67ED}" srcOrd="0" destOrd="0" presId="urn:microsoft.com/office/officeart/2009/layout/CircleArrowProcess"/>
    <dgm:cxn modelId="{AAC73870-2E90-404F-9D5C-934CBC04B2BA}" type="presParOf" srcId="{0AE06866-296A-4AA3-A219-CB3B831525C0}" destId="{C8DF2F29-8314-4772-B32C-BFD20B692C63}" srcOrd="3" destOrd="0" presId="urn:microsoft.com/office/officeart/2009/layout/CircleArrowProcess"/>
    <dgm:cxn modelId="{E4DCD4FA-DF20-4D9F-B24B-DE7360CBE409}" type="presParOf" srcId="{0AE06866-296A-4AA3-A219-CB3B831525C0}" destId="{46F11E44-840B-4711-9B7D-CC59C4DA6A35}" srcOrd="4" destOrd="0" presId="urn:microsoft.com/office/officeart/2009/layout/CircleArrowProcess"/>
    <dgm:cxn modelId="{9370AC9C-D5B1-4F58-A513-9788056FD1CF}" type="presParOf" srcId="{46F11E44-840B-4711-9B7D-CC59C4DA6A35}" destId="{4E6C8C0D-C8CC-40D4-AB27-438726F96213}" srcOrd="0" destOrd="0" presId="urn:microsoft.com/office/officeart/2009/layout/CircleArrowProcess"/>
    <dgm:cxn modelId="{5FB9F558-FD6C-46B0-B1EE-1F04ADD2514E}" type="presParOf" srcId="{0AE06866-296A-4AA3-A219-CB3B831525C0}" destId="{559C0FEC-491A-4966-8715-E81819DBE30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04284-1F7C-4D58-BC79-8C2DEE7E9FAF}">
      <dsp:nvSpPr>
        <dsp:cNvPr id="0" name=""/>
        <dsp:cNvSpPr/>
      </dsp:nvSpPr>
      <dsp:spPr>
        <a:xfrm>
          <a:off x="0" y="1980912"/>
          <a:ext cx="10593949" cy="428624"/>
        </a:xfrm>
        <a:prstGeom prst="homePlate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45E42-B288-4943-8DED-8BCACB5B9BF4}">
      <dsp:nvSpPr>
        <dsp:cNvPr id="0" name=""/>
        <dsp:cNvSpPr/>
      </dsp:nvSpPr>
      <dsp:spPr>
        <a:xfrm rot="8100000">
          <a:off x="68707" y="512992"/>
          <a:ext cx="308710" cy="308710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43F24-91BA-4E79-9A7B-41BED7CDC194}">
      <dsp:nvSpPr>
        <dsp:cNvPr id="0" name=""/>
        <dsp:cNvSpPr/>
      </dsp:nvSpPr>
      <dsp:spPr>
        <a:xfrm>
          <a:off x="103002" y="547287"/>
          <a:ext cx="240120" cy="24012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3118D-B51D-47F2-B83A-35EBE58EB4DD}">
      <dsp:nvSpPr>
        <dsp:cNvPr id="0" name=""/>
        <dsp:cNvSpPr/>
      </dsp:nvSpPr>
      <dsp:spPr>
        <a:xfrm>
          <a:off x="441354" y="895651"/>
          <a:ext cx="1678657" cy="1299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rtlCol="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0" kern="1200" noProof="0">
              <a:latin typeface="Arial Nova" panose="020B0504020202020204" pitchFamily="34" charset="0"/>
            </a:rPr>
            <a:t>Las refinadoras de aceite de palma requieren este nuevo parámetro, con el objetivo de identificar que tan fácil es refinar el aceite.</a:t>
          </a:r>
        </a:p>
      </dsp:txBody>
      <dsp:txXfrm>
        <a:off x="441354" y="895651"/>
        <a:ext cx="1678657" cy="1299572"/>
      </dsp:txXfrm>
    </dsp:sp>
    <dsp:sp modelId="{579209A1-FDE9-4300-99B1-8740A49DD4B8}">
      <dsp:nvSpPr>
        <dsp:cNvPr id="0" name=""/>
        <dsp:cNvSpPr/>
      </dsp:nvSpPr>
      <dsp:spPr>
        <a:xfrm>
          <a:off x="441354" y="439044"/>
          <a:ext cx="1678657" cy="45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rtlCol="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800" kern="1200" noProof="0">
              <a:latin typeface="Arial Nova" panose="020B0504020202020204" pitchFamily="34" charset="0"/>
            </a:rPr>
            <a:t>DOBI</a:t>
          </a:r>
          <a:endParaRPr lang="es-ES" sz="1100" kern="1200" noProof="0">
            <a:latin typeface="Arial Nova" panose="020B050402020202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400" kern="1200" noProof="0">
              <a:latin typeface="Arial Nova" panose="020B0504020202020204" pitchFamily="34" charset="0"/>
            </a:rPr>
            <a:t>2000</a:t>
          </a:r>
          <a:endParaRPr lang="es-ES" sz="1100" kern="1200" noProof="0">
            <a:latin typeface="Arial Nova" panose="020B0504020202020204" pitchFamily="34" charset="0"/>
          </a:endParaRPr>
        </a:p>
      </dsp:txBody>
      <dsp:txXfrm>
        <a:off x="441354" y="439044"/>
        <a:ext cx="1678657" cy="456606"/>
      </dsp:txXfrm>
    </dsp:sp>
    <dsp:sp modelId="{2BBC27DE-FC07-4209-B20C-8390EE4E06F8}">
      <dsp:nvSpPr>
        <dsp:cNvPr id="0" name=""/>
        <dsp:cNvSpPr/>
      </dsp:nvSpPr>
      <dsp:spPr>
        <a:xfrm>
          <a:off x="223062" y="895651"/>
          <a:ext cx="0" cy="1299572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C53279-5280-4A15-82B5-AB3BDCD6008E}">
      <dsp:nvSpPr>
        <dsp:cNvPr id="0" name=""/>
        <dsp:cNvSpPr/>
      </dsp:nvSpPr>
      <dsp:spPr>
        <a:xfrm>
          <a:off x="193782" y="2154129"/>
          <a:ext cx="78584" cy="821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8830D1-054E-45AD-BCEE-617EC595E003}">
      <dsp:nvSpPr>
        <dsp:cNvPr id="0" name=""/>
        <dsp:cNvSpPr/>
      </dsp:nvSpPr>
      <dsp:spPr>
        <a:xfrm rot="18900000">
          <a:off x="1122276" y="3568621"/>
          <a:ext cx="308956" cy="308956"/>
        </a:xfrm>
        <a:prstGeom prst="teardrop">
          <a:avLst>
            <a:gd name="adj" fmla="val 11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0C124-C45A-44EE-8C9A-CD5C442F488F}">
      <dsp:nvSpPr>
        <dsp:cNvPr id="0" name=""/>
        <dsp:cNvSpPr/>
      </dsp:nvSpPr>
      <dsp:spPr>
        <a:xfrm>
          <a:off x="1156598" y="3602943"/>
          <a:ext cx="240312" cy="24031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04BF3-2B09-40EE-AC00-A0ECEED8FF19}">
      <dsp:nvSpPr>
        <dsp:cNvPr id="0" name=""/>
        <dsp:cNvSpPr/>
      </dsp:nvSpPr>
      <dsp:spPr>
        <a:xfrm>
          <a:off x="1495220" y="2195224"/>
          <a:ext cx="1686514" cy="1299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rtlCol="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latin typeface="Arial Nova" panose="020B0504020202020204" pitchFamily="34" charset="0"/>
            </a:rPr>
            <a:t>EPA estableció que el contenido de grasa trans en alimentos = 0 ppm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 noProof="0">
            <a:latin typeface="Arial Nova" panose="020B0504020202020204" pitchFamily="34" charset="0"/>
          </a:endParaRPr>
        </a:p>
      </dsp:txBody>
      <dsp:txXfrm>
        <a:off x="1495220" y="2195224"/>
        <a:ext cx="1686514" cy="1299572"/>
      </dsp:txXfrm>
    </dsp:sp>
    <dsp:sp modelId="{2556281D-6AB4-421E-92E3-31B110D8D3D0}">
      <dsp:nvSpPr>
        <dsp:cNvPr id="0" name=""/>
        <dsp:cNvSpPr/>
      </dsp:nvSpPr>
      <dsp:spPr>
        <a:xfrm>
          <a:off x="1495220" y="3494796"/>
          <a:ext cx="1686514" cy="45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rtlCol="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400" kern="1200" noProof="0">
              <a:latin typeface="Arial Nova" panose="020B0504020202020204" pitchFamily="34" charset="0"/>
            </a:rPr>
            <a:t>2007</a:t>
          </a:r>
          <a:br>
            <a:rPr lang="es-ES" sz="1100" kern="1200" noProof="0">
              <a:latin typeface="Arial Nova" panose="020B0504020202020204" pitchFamily="34" charset="0"/>
            </a:rPr>
          </a:br>
          <a:r>
            <a:rPr lang="es-ES" sz="1800" kern="1200" noProof="0">
              <a:latin typeface="Arial Nova" panose="020B0504020202020204" pitchFamily="34" charset="0"/>
            </a:rPr>
            <a:t>Ácidos Grasos Trans</a:t>
          </a:r>
          <a:endParaRPr lang="es-ES" sz="1100" kern="1200" noProof="0">
            <a:latin typeface="Arial Nova" panose="020B0504020202020204" pitchFamily="34" charset="0"/>
          </a:endParaRPr>
        </a:p>
      </dsp:txBody>
      <dsp:txXfrm>
        <a:off x="1495220" y="3494796"/>
        <a:ext cx="1686514" cy="456606"/>
      </dsp:txXfrm>
    </dsp:sp>
    <dsp:sp modelId="{D5719B36-3D6E-46F3-9BAD-566142063AEC}">
      <dsp:nvSpPr>
        <dsp:cNvPr id="0" name=""/>
        <dsp:cNvSpPr/>
      </dsp:nvSpPr>
      <dsp:spPr>
        <a:xfrm>
          <a:off x="1276754" y="2195224"/>
          <a:ext cx="0" cy="1299572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0CB79-4972-4772-A7C6-31F7B2967096}">
      <dsp:nvSpPr>
        <dsp:cNvPr id="0" name=""/>
        <dsp:cNvSpPr/>
      </dsp:nvSpPr>
      <dsp:spPr>
        <a:xfrm>
          <a:off x="1247268" y="2154129"/>
          <a:ext cx="78647" cy="821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978A1-FF42-4020-A039-43152CB4E56B}">
      <dsp:nvSpPr>
        <dsp:cNvPr id="0" name=""/>
        <dsp:cNvSpPr/>
      </dsp:nvSpPr>
      <dsp:spPr>
        <a:xfrm rot="8100000">
          <a:off x="2183998" y="512869"/>
          <a:ext cx="308956" cy="308956"/>
        </a:xfrm>
        <a:prstGeom prst="teardrop">
          <a:avLst>
            <a:gd name="adj" fmla="val 11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EA4A8-C1A2-40C8-BF38-FA0858BD7EF2}">
      <dsp:nvSpPr>
        <dsp:cNvPr id="0" name=""/>
        <dsp:cNvSpPr/>
      </dsp:nvSpPr>
      <dsp:spPr>
        <a:xfrm>
          <a:off x="2218321" y="547192"/>
          <a:ext cx="240312" cy="24031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9DD85-2566-4C5F-98EE-3B64C6A9FF34}">
      <dsp:nvSpPr>
        <dsp:cNvPr id="0" name=""/>
        <dsp:cNvSpPr/>
      </dsp:nvSpPr>
      <dsp:spPr>
        <a:xfrm>
          <a:off x="2556942" y="1239252"/>
          <a:ext cx="1686514" cy="668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rtlCol="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latin typeface="Arial Nova" panose="020B0504020202020204" pitchFamily="34" charset="0"/>
              <a:cs typeface="Calibri" panose="020F0502020204030204" pitchFamily="34" charset="0"/>
            </a:rPr>
            <a:t>Incremento de la producción y comercialización del aceite de palma </a:t>
          </a:r>
          <a:r>
            <a:rPr lang="es-CO" sz="1100" kern="1200" err="1">
              <a:latin typeface="Arial Nova" panose="020B0504020202020204" pitchFamily="34" charset="0"/>
              <a:cs typeface="Calibri" panose="020F0502020204030204" pitchFamily="34" charset="0"/>
            </a:rPr>
            <a:t>OxG</a:t>
          </a:r>
          <a:endParaRPr lang="es-ES" sz="1100" kern="1200" noProof="0">
            <a:latin typeface="Arial Nova" panose="020B0504020202020204" pitchFamily="34" charset="0"/>
          </a:endParaRPr>
        </a:p>
      </dsp:txBody>
      <dsp:txXfrm>
        <a:off x="2556942" y="1239252"/>
        <a:ext cx="1686514" cy="668643"/>
      </dsp:txXfrm>
    </dsp:sp>
    <dsp:sp modelId="{B09D7865-47A8-439F-9529-EC1AFE1B84E1}">
      <dsp:nvSpPr>
        <dsp:cNvPr id="0" name=""/>
        <dsp:cNvSpPr/>
      </dsp:nvSpPr>
      <dsp:spPr>
        <a:xfrm>
          <a:off x="2556942" y="578019"/>
          <a:ext cx="1686514" cy="23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rtlCol="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800" b="1" kern="1200" noProof="0">
              <a:latin typeface="Arial Nova" panose="020B0504020202020204" pitchFamily="34" charset="0"/>
            </a:rPr>
            <a:t>Índice de Yodo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400" b="1" kern="1200" noProof="0">
              <a:latin typeface="Arial Nova" panose="020B0504020202020204" pitchFamily="34" charset="0"/>
            </a:rPr>
            <a:t>2012</a:t>
          </a:r>
          <a:endParaRPr lang="es-ES" sz="1050" kern="1200" noProof="0">
            <a:latin typeface="Arial Nova" panose="020B0504020202020204" pitchFamily="34" charset="0"/>
          </a:endParaRPr>
        </a:p>
      </dsp:txBody>
      <dsp:txXfrm>
        <a:off x="2556942" y="578019"/>
        <a:ext cx="1686514" cy="234928"/>
      </dsp:txXfrm>
    </dsp:sp>
    <dsp:sp modelId="{C83AD7FA-D309-4570-97FA-3F79A5A70FCC}">
      <dsp:nvSpPr>
        <dsp:cNvPr id="0" name=""/>
        <dsp:cNvSpPr/>
      </dsp:nvSpPr>
      <dsp:spPr>
        <a:xfrm>
          <a:off x="2338477" y="895651"/>
          <a:ext cx="0" cy="1299572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8D95D0-C686-4197-9AB1-4B38F19B89C0}">
      <dsp:nvSpPr>
        <dsp:cNvPr id="0" name=""/>
        <dsp:cNvSpPr/>
      </dsp:nvSpPr>
      <dsp:spPr>
        <a:xfrm>
          <a:off x="2308991" y="2154129"/>
          <a:ext cx="78647" cy="8218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4ADEA8-E490-421D-88FB-7C8789D7A52B}">
      <dsp:nvSpPr>
        <dsp:cNvPr id="0" name=""/>
        <dsp:cNvSpPr/>
      </dsp:nvSpPr>
      <dsp:spPr>
        <a:xfrm rot="18900000">
          <a:off x="3245721" y="3568621"/>
          <a:ext cx="308956" cy="308956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6639C-EDE0-4BA3-8F4E-E10C33377447}">
      <dsp:nvSpPr>
        <dsp:cNvPr id="0" name=""/>
        <dsp:cNvSpPr/>
      </dsp:nvSpPr>
      <dsp:spPr>
        <a:xfrm>
          <a:off x="3280043" y="3602943"/>
          <a:ext cx="240312" cy="24031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CFB88-8A44-4A90-AA96-7D40DD1EE73E}">
      <dsp:nvSpPr>
        <dsp:cNvPr id="0" name=""/>
        <dsp:cNvSpPr/>
      </dsp:nvSpPr>
      <dsp:spPr>
        <a:xfrm>
          <a:off x="3618665" y="2349972"/>
          <a:ext cx="1686514" cy="1299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rtlCol="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latin typeface="Arial Nova" panose="020B0504020202020204" pitchFamily="34" charset="0"/>
              <a:cs typeface="Calibri" panose="020F0502020204030204" pitchFamily="34" charset="0"/>
            </a:rPr>
            <a:t>La EFSA reportó la presencia de elementos contaminantes en los aceites vegetales (3MCP /GE).</a:t>
          </a:r>
          <a:endParaRPr lang="es-ES" sz="1100" kern="1200" noProof="0">
            <a:latin typeface="Arial Nova" panose="020B0504020202020204" pitchFamily="34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kern="1200">
              <a:solidFill>
                <a:schemeClr val="accent1"/>
              </a:solidFill>
              <a:latin typeface="Arial Nova" panose="020B0504020202020204" pitchFamily="34" charset="0"/>
              <a:cs typeface="Calibri" panose="020F0502020204030204" pitchFamily="34" charset="0"/>
            </a:rPr>
            <a:t>El Aceite de Palma tiene mayor contenido</a:t>
          </a:r>
        </a:p>
      </dsp:txBody>
      <dsp:txXfrm>
        <a:off x="3618665" y="2349972"/>
        <a:ext cx="1686514" cy="1299572"/>
      </dsp:txXfrm>
    </dsp:sp>
    <dsp:sp modelId="{239D4D09-42F8-432C-8035-AC184BEF5561}">
      <dsp:nvSpPr>
        <dsp:cNvPr id="0" name=""/>
        <dsp:cNvSpPr/>
      </dsp:nvSpPr>
      <dsp:spPr>
        <a:xfrm>
          <a:off x="3618665" y="3649545"/>
          <a:ext cx="1686514" cy="45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rtlCol="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400" b="1" kern="1200" noProof="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2016</a:t>
          </a:r>
          <a:br>
            <a:rPr lang="es-ES" sz="1100" kern="1200" noProof="0">
              <a:solidFill>
                <a:srgbClr val="0033CC"/>
              </a:solidFill>
              <a:latin typeface="Arial Nova" panose="020B0504020202020204" pitchFamily="34" charset="0"/>
            </a:rPr>
          </a:br>
          <a:r>
            <a:rPr lang="es-ES" sz="1800" b="1" kern="1200" noProof="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3MCPD/GE</a:t>
          </a:r>
        </a:p>
      </dsp:txBody>
      <dsp:txXfrm>
        <a:off x="3618665" y="3649545"/>
        <a:ext cx="1686514" cy="456606"/>
      </dsp:txXfrm>
    </dsp:sp>
    <dsp:sp modelId="{69066498-0D28-4C2B-BEE1-8AE74CC82CDE}">
      <dsp:nvSpPr>
        <dsp:cNvPr id="0" name=""/>
        <dsp:cNvSpPr/>
      </dsp:nvSpPr>
      <dsp:spPr>
        <a:xfrm>
          <a:off x="3400199" y="2195224"/>
          <a:ext cx="0" cy="1299572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B84E2E-A6B5-423E-BFEF-656AEF42580E}">
      <dsp:nvSpPr>
        <dsp:cNvPr id="0" name=""/>
        <dsp:cNvSpPr/>
      </dsp:nvSpPr>
      <dsp:spPr>
        <a:xfrm>
          <a:off x="3370713" y="2154129"/>
          <a:ext cx="78647" cy="821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700CD-9735-4A1D-AAE5-FE8BA627576E}">
      <dsp:nvSpPr>
        <dsp:cNvPr id="0" name=""/>
        <dsp:cNvSpPr/>
      </dsp:nvSpPr>
      <dsp:spPr>
        <a:xfrm rot="8100000">
          <a:off x="4307444" y="512869"/>
          <a:ext cx="308956" cy="308956"/>
        </a:xfrm>
        <a:prstGeom prst="teardrop">
          <a:avLst>
            <a:gd name="adj" fmla="val 11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93A22-3149-4359-9489-63C960C8B243}">
      <dsp:nvSpPr>
        <dsp:cNvPr id="0" name=""/>
        <dsp:cNvSpPr/>
      </dsp:nvSpPr>
      <dsp:spPr>
        <a:xfrm>
          <a:off x="4341766" y="547192"/>
          <a:ext cx="240312" cy="24031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B3FC0-954B-477F-8AD4-EC1BC1711AD1}">
      <dsp:nvSpPr>
        <dsp:cNvPr id="0" name=""/>
        <dsp:cNvSpPr/>
      </dsp:nvSpPr>
      <dsp:spPr>
        <a:xfrm>
          <a:off x="4680388" y="944523"/>
          <a:ext cx="1686514" cy="982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latin typeface="Arial Nova" panose="020B0504020202020204" pitchFamily="34" charset="0"/>
              <a:cs typeface="Calibri" panose="020F0502020204030204" pitchFamily="34" charset="0"/>
            </a:rPr>
            <a:t>Resolución EU 290-2018.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latin typeface="Arial Nova" panose="020B0504020202020204" pitchFamily="34" charset="0"/>
              <a:cs typeface="Calibri" panose="020F0502020204030204" pitchFamily="34" charset="0"/>
            </a:rPr>
            <a:t>Estableció límite máximo para GE en aceites vegetales y alimentos que los contengan. </a:t>
          </a:r>
        </a:p>
      </dsp:txBody>
      <dsp:txXfrm>
        <a:off x="4680388" y="944523"/>
        <a:ext cx="1686514" cy="982931"/>
      </dsp:txXfrm>
    </dsp:sp>
    <dsp:sp modelId="{F87F2A51-B4C9-4CDC-8BA3-C26478FA9B48}">
      <dsp:nvSpPr>
        <dsp:cNvPr id="0" name=""/>
        <dsp:cNvSpPr/>
      </dsp:nvSpPr>
      <dsp:spPr>
        <a:xfrm>
          <a:off x="4680388" y="385222"/>
          <a:ext cx="1686514" cy="345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rtlCol="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800" b="1" kern="1200" noProof="0">
              <a:solidFill>
                <a:srgbClr val="0033CC"/>
              </a:solidFill>
              <a:latin typeface="Arial Nova" panose="020B0504020202020204" pitchFamily="34" charset="0"/>
            </a:rPr>
            <a:t>GE: Glicidil Ester</a:t>
          </a:r>
          <a:br>
            <a:rPr lang="es-ES" sz="1500" kern="1200" noProof="0">
              <a:solidFill>
                <a:srgbClr val="0033CC"/>
              </a:solidFill>
              <a:latin typeface="Arial Nova" panose="020B0504020202020204" pitchFamily="34" charset="0"/>
            </a:rPr>
          </a:br>
          <a:r>
            <a:rPr lang="es-ES" sz="1500" kern="1200" noProof="0">
              <a:solidFill>
                <a:srgbClr val="0033CC"/>
              </a:solidFill>
              <a:latin typeface="Arial Nova" panose="020B0504020202020204" pitchFamily="34" charset="0"/>
            </a:rPr>
            <a:t>2018</a:t>
          </a:r>
          <a:endParaRPr lang="es-CO" sz="1500" kern="1200">
            <a:solidFill>
              <a:srgbClr val="0033CC"/>
            </a:solidFill>
            <a:latin typeface="Arial Nova" panose="020B0504020202020204" pitchFamily="34" charset="0"/>
            <a:cs typeface="Calibri" panose="020F0502020204030204" pitchFamily="34" charset="0"/>
          </a:endParaRPr>
        </a:p>
      </dsp:txBody>
      <dsp:txXfrm>
        <a:off x="4680388" y="385222"/>
        <a:ext cx="1686514" cy="345354"/>
      </dsp:txXfrm>
    </dsp:sp>
    <dsp:sp modelId="{342CD079-7C9E-4296-868B-28C856B55C25}">
      <dsp:nvSpPr>
        <dsp:cNvPr id="0" name=""/>
        <dsp:cNvSpPr/>
      </dsp:nvSpPr>
      <dsp:spPr>
        <a:xfrm>
          <a:off x="4461922" y="895651"/>
          <a:ext cx="0" cy="1299572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A8CB1-6182-4BF5-BC5B-7CA9C8EF6CF5}">
      <dsp:nvSpPr>
        <dsp:cNvPr id="0" name=""/>
        <dsp:cNvSpPr/>
      </dsp:nvSpPr>
      <dsp:spPr>
        <a:xfrm>
          <a:off x="4432436" y="2154129"/>
          <a:ext cx="78647" cy="821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EF1F9-6703-4E86-9E1B-246582B586BA}">
      <dsp:nvSpPr>
        <dsp:cNvPr id="0" name=""/>
        <dsp:cNvSpPr/>
      </dsp:nvSpPr>
      <dsp:spPr>
        <a:xfrm rot="18900000">
          <a:off x="5369166" y="3568621"/>
          <a:ext cx="308956" cy="308956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AC133-1B92-480D-9850-F673EFB85551}">
      <dsp:nvSpPr>
        <dsp:cNvPr id="0" name=""/>
        <dsp:cNvSpPr/>
      </dsp:nvSpPr>
      <dsp:spPr>
        <a:xfrm>
          <a:off x="5403489" y="3602943"/>
          <a:ext cx="240312" cy="24031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E5D8E-EE0C-4562-BC2C-0BF54A88C2EB}">
      <dsp:nvSpPr>
        <dsp:cNvPr id="0" name=""/>
        <dsp:cNvSpPr/>
      </dsp:nvSpPr>
      <dsp:spPr>
        <a:xfrm>
          <a:off x="5727539" y="2490653"/>
          <a:ext cx="1686514" cy="1299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latin typeface="Arial Nova" panose="020B0504020202020204" pitchFamily="34" charset="0"/>
              <a:cs typeface="Calibri" panose="020F0502020204030204" pitchFamily="34" charset="0"/>
            </a:rPr>
            <a:t>CODEX </a:t>
          </a:r>
          <a:r>
            <a:rPr lang="es-CO" sz="1100" i="1" kern="1200" err="1">
              <a:latin typeface="Arial Nova" panose="020B0504020202020204" pitchFamily="34" charset="0"/>
              <a:cs typeface="Calibri" panose="020F0502020204030204" pitchFamily="34" charset="0"/>
            </a:rPr>
            <a:t>Alimentarius</a:t>
          </a:r>
          <a:r>
            <a:rPr lang="es-CO" sz="1100" i="1" kern="1200">
              <a:latin typeface="Arial Nova" panose="020B0504020202020204" pitchFamily="34" charset="0"/>
              <a:cs typeface="Calibri" panose="020F0502020204030204" pitchFamily="34" charset="0"/>
            </a:rPr>
            <a:t>,</a:t>
          </a:r>
          <a:r>
            <a:rPr lang="es-CO" sz="1100" kern="1200">
              <a:latin typeface="Arial Nova" panose="020B0504020202020204" pitchFamily="34" charset="0"/>
              <a:cs typeface="Calibri" panose="020F0502020204030204" pitchFamily="34" charset="0"/>
            </a:rPr>
            <a:t> aprobó el Código de Buenas Prácticas para reducir los 3MCPD/GE.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kern="1200">
              <a:latin typeface="Arial Nova" panose="020B0504020202020204" pitchFamily="34" charset="0"/>
              <a:cs typeface="Calibri" panose="020F0502020204030204" pitchFamily="34" charset="0"/>
            </a:rPr>
            <a:t>Malasia e Indonesia proponen grados de calidad del CPO, según mercados</a:t>
          </a:r>
        </a:p>
      </dsp:txBody>
      <dsp:txXfrm>
        <a:off x="5727539" y="2490653"/>
        <a:ext cx="1686514" cy="1299572"/>
      </dsp:txXfrm>
    </dsp:sp>
    <dsp:sp modelId="{92251E9F-B0E2-47DD-884B-D3BFB8511290}">
      <dsp:nvSpPr>
        <dsp:cNvPr id="0" name=""/>
        <dsp:cNvSpPr/>
      </dsp:nvSpPr>
      <dsp:spPr>
        <a:xfrm>
          <a:off x="5727539" y="3790225"/>
          <a:ext cx="1686514" cy="45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rtlCol="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400" b="1" kern="1200" noProof="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2019</a:t>
          </a:r>
          <a:br>
            <a:rPr lang="es-ES" sz="1300" kern="1200" noProof="0">
              <a:solidFill>
                <a:srgbClr val="0033CC"/>
              </a:solidFill>
              <a:latin typeface="Arial Nova" panose="020B0504020202020204" pitchFamily="34" charset="0"/>
            </a:rPr>
          </a:br>
          <a:r>
            <a:rPr lang="es-ES" sz="1800" b="1" kern="1200" noProof="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3MCPD/GE</a:t>
          </a:r>
          <a:endParaRPr lang="es-CO" sz="1800" b="1" kern="1200">
            <a:solidFill>
              <a:srgbClr val="0033CC"/>
            </a:solidFill>
            <a:latin typeface="Arial Nova" panose="020B0504020202020204" pitchFamily="34" charset="0"/>
            <a:ea typeface="+mn-ea"/>
            <a:cs typeface="+mn-cs"/>
          </a:endParaRPr>
        </a:p>
      </dsp:txBody>
      <dsp:txXfrm>
        <a:off x="5727539" y="3790225"/>
        <a:ext cx="1686514" cy="456606"/>
      </dsp:txXfrm>
    </dsp:sp>
    <dsp:sp modelId="{12EEFF5E-2529-40E7-87A2-F69F58412D75}">
      <dsp:nvSpPr>
        <dsp:cNvPr id="0" name=""/>
        <dsp:cNvSpPr/>
      </dsp:nvSpPr>
      <dsp:spPr>
        <a:xfrm>
          <a:off x="5523645" y="2195224"/>
          <a:ext cx="0" cy="1299572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7BB6C-ED6E-4745-84D9-BFFC62C04F5F}">
      <dsp:nvSpPr>
        <dsp:cNvPr id="0" name=""/>
        <dsp:cNvSpPr/>
      </dsp:nvSpPr>
      <dsp:spPr>
        <a:xfrm>
          <a:off x="5494159" y="2154129"/>
          <a:ext cx="78647" cy="821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9DCA8-5CA4-446E-ABA9-C3CFA9DCA35A}">
      <dsp:nvSpPr>
        <dsp:cNvPr id="0" name=""/>
        <dsp:cNvSpPr/>
      </dsp:nvSpPr>
      <dsp:spPr>
        <a:xfrm rot="8100000">
          <a:off x="6430838" y="512992"/>
          <a:ext cx="308710" cy="308710"/>
        </a:xfrm>
        <a:prstGeom prst="teardrop">
          <a:avLst>
            <a:gd name="adj" fmla="val 11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AA33BF-12DF-441A-B7E2-87F96CDF1313}">
      <dsp:nvSpPr>
        <dsp:cNvPr id="0" name=""/>
        <dsp:cNvSpPr/>
      </dsp:nvSpPr>
      <dsp:spPr>
        <a:xfrm>
          <a:off x="6465133" y="547287"/>
          <a:ext cx="240120" cy="24012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C5F40-9C64-48AD-B681-4847B9505425}">
      <dsp:nvSpPr>
        <dsp:cNvPr id="0" name=""/>
        <dsp:cNvSpPr/>
      </dsp:nvSpPr>
      <dsp:spPr>
        <a:xfrm>
          <a:off x="6796636" y="652494"/>
          <a:ext cx="1678657" cy="1299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latin typeface="Arial Nova" panose="020B0504020202020204" pitchFamily="34" charset="0"/>
              <a:cs typeface="Calibri" panose="020F0502020204030204" pitchFamily="34" charset="0"/>
            </a:rPr>
            <a:t>Resolución EU 1322-20.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latin typeface="Arial Nova" panose="020B0504020202020204" pitchFamily="34" charset="0"/>
              <a:cs typeface="Calibri" panose="020F0502020204030204" pitchFamily="34" charset="0"/>
            </a:rPr>
            <a:t>Estableció límite máximo para </a:t>
          </a:r>
          <a:r>
            <a:rPr lang="es-CO" sz="1100" b="1" kern="1200">
              <a:latin typeface="Arial Nova" panose="020B0504020202020204" pitchFamily="34" charset="0"/>
              <a:cs typeface="Calibri" panose="020F0502020204030204" pitchFamily="34" charset="0"/>
            </a:rPr>
            <a:t>3MCPD</a:t>
          </a:r>
          <a:r>
            <a:rPr lang="es-CO" sz="1100" kern="1200">
              <a:latin typeface="Arial Nova" panose="020B0504020202020204" pitchFamily="34" charset="0"/>
              <a:cs typeface="Calibri" panose="020F0502020204030204" pitchFamily="34" charset="0"/>
            </a:rPr>
            <a:t> en aceites vegetales y alimentos que los contengan.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kern="1200">
              <a:latin typeface="Arial Nova" panose="020B0504020202020204" pitchFamily="34" charset="0"/>
              <a:cs typeface="Calibri" panose="020F0502020204030204" pitchFamily="34" charset="0"/>
            </a:rPr>
            <a:t>Categoría 1 = 1,25ppm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kern="1200">
              <a:latin typeface="Arial Nova" panose="020B0504020202020204" pitchFamily="34" charset="0"/>
              <a:cs typeface="Calibri" panose="020F0502020204030204" pitchFamily="34" charset="0"/>
            </a:rPr>
            <a:t>Categoría 2 = 2,5 ppm</a:t>
          </a:r>
        </a:p>
      </dsp:txBody>
      <dsp:txXfrm>
        <a:off x="6796636" y="652494"/>
        <a:ext cx="1678657" cy="1299572"/>
      </dsp:txXfrm>
    </dsp:sp>
    <dsp:sp modelId="{6CEB483E-5E1F-4D92-A890-6C75FA946FF6}">
      <dsp:nvSpPr>
        <dsp:cNvPr id="0" name=""/>
        <dsp:cNvSpPr/>
      </dsp:nvSpPr>
      <dsp:spPr>
        <a:xfrm>
          <a:off x="6796636" y="195888"/>
          <a:ext cx="1678657" cy="45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rtlCol="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800" b="1" kern="1200" noProof="0">
              <a:solidFill>
                <a:srgbClr val="0033CC"/>
              </a:solidFill>
              <a:latin typeface="Arial Nova" panose="020B0504020202020204" pitchFamily="34" charset="0"/>
            </a:rPr>
            <a:t>3MCPD</a:t>
          </a:r>
          <a:br>
            <a:rPr lang="es-ES" sz="1500" kern="1200" noProof="0">
              <a:solidFill>
                <a:srgbClr val="0033CC"/>
              </a:solidFill>
              <a:latin typeface="Arial Nova" panose="020B0504020202020204" pitchFamily="34" charset="0"/>
            </a:rPr>
          </a:br>
          <a:r>
            <a:rPr lang="es-ES" sz="1500" kern="1200" noProof="0">
              <a:solidFill>
                <a:srgbClr val="0033CC"/>
              </a:solidFill>
              <a:latin typeface="Arial Nova" panose="020B0504020202020204" pitchFamily="34" charset="0"/>
            </a:rPr>
            <a:t>2020</a:t>
          </a:r>
          <a:endParaRPr lang="es-CO" sz="1500" kern="1200">
            <a:solidFill>
              <a:srgbClr val="0033CC"/>
            </a:solidFill>
            <a:latin typeface="Arial Nova" panose="020B0504020202020204" pitchFamily="34" charset="0"/>
            <a:cs typeface="Calibri" panose="020F0502020204030204" pitchFamily="34" charset="0"/>
          </a:endParaRPr>
        </a:p>
      </dsp:txBody>
      <dsp:txXfrm>
        <a:off x="6796636" y="195888"/>
        <a:ext cx="1678657" cy="456606"/>
      </dsp:txXfrm>
    </dsp:sp>
    <dsp:sp modelId="{126D07E4-8B37-4E1C-9CA6-466D018482DE}">
      <dsp:nvSpPr>
        <dsp:cNvPr id="0" name=""/>
        <dsp:cNvSpPr/>
      </dsp:nvSpPr>
      <dsp:spPr>
        <a:xfrm>
          <a:off x="6585193" y="895651"/>
          <a:ext cx="0" cy="1299572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7F65E0-8E03-4042-9ED2-6317414D3C23}">
      <dsp:nvSpPr>
        <dsp:cNvPr id="0" name=""/>
        <dsp:cNvSpPr/>
      </dsp:nvSpPr>
      <dsp:spPr>
        <a:xfrm>
          <a:off x="6555913" y="2154129"/>
          <a:ext cx="78584" cy="8218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D265F-A257-47E6-85C3-CC01F2F16125}">
      <dsp:nvSpPr>
        <dsp:cNvPr id="0" name=""/>
        <dsp:cNvSpPr/>
      </dsp:nvSpPr>
      <dsp:spPr>
        <a:xfrm rot="18900000">
          <a:off x="7484355" y="3568744"/>
          <a:ext cx="308710" cy="308710"/>
        </a:xfrm>
        <a:prstGeom prst="teardrop">
          <a:avLst>
            <a:gd name="adj" fmla="val 11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C24F7-1745-4E93-8781-7C4E90EE6226}">
      <dsp:nvSpPr>
        <dsp:cNvPr id="0" name=""/>
        <dsp:cNvSpPr/>
      </dsp:nvSpPr>
      <dsp:spPr>
        <a:xfrm>
          <a:off x="7518650" y="3603039"/>
          <a:ext cx="240120" cy="24012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F1C56-0CF0-4D30-BF4D-F819BD08AF05}">
      <dsp:nvSpPr>
        <dsp:cNvPr id="0" name=""/>
        <dsp:cNvSpPr/>
      </dsp:nvSpPr>
      <dsp:spPr>
        <a:xfrm>
          <a:off x="7861417" y="2153659"/>
          <a:ext cx="1678657" cy="1299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rtlCol="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kern="1200">
              <a:latin typeface="Arial Nova" panose="020B0504020202020204" pitchFamily="34" charset="0"/>
              <a:cs typeface="Calibri" panose="020F0502020204030204" pitchFamily="34" charset="0"/>
            </a:rPr>
            <a:t>3 MCPD </a:t>
          </a:r>
          <a:r>
            <a:rPr lang="es-CO" sz="1100" b="1" kern="1200">
              <a:latin typeface="Arial Nova" panose="020B0504020202020204" pitchFamily="34" charset="0"/>
              <a:cs typeface="Calibri" panose="020F0502020204030204" pitchFamily="34" charset="0"/>
              <a:sym typeface="Symbol" panose="05050102010706020507" pitchFamily="18" charset="2"/>
            </a:rPr>
            <a:t> </a:t>
          </a:r>
          <a:r>
            <a:rPr lang="es-CO" sz="1100" b="0" kern="1200">
              <a:latin typeface="Arial Nova" panose="020B0504020202020204" pitchFamily="34" charset="0"/>
              <a:cs typeface="Calibri" panose="020F0502020204030204" pitchFamily="34" charset="0"/>
              <a:sym typeface="Symbol" panose="05050102010706020507" pitchFamily="18" charset="2"/>
            </a:rPr>
            <a:t>Obligatorio cumplimiento en Europa a partir del 1 de enero</a:t>
          </a:r>
        </a:p>
      </dsp:txBody>
      <dsp:txXfrm>
        <a:off x="7861417" y="2153659"/>
        <a:ext cx="1678657" cy="1299572"/>
      </dsp:txXfrm>
    </dsp:sp>
    <dsp:sp modelId="{5E2DA3E2-5FD9-462C-811A-5485A215D78D}">
      <dsp:nvSpPr>
        <dsp:cNvPr id="0" name=""/>
        <dsp:cNvSpPr/>
      </dsp:nvSpPr>
      <dsp:spPr>
        <a:xfrm>
          <a:off x="7861417" y="3453231"/>
          <a:ext cx="1678657" cy="45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rtlCol="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500" kern="1200" noProof="0">
              <a:solidFill>
                <a:srgbClr val="0033CC"/>
              </a:solidFill>
              <a:latin typeface="Arial Nova" panose="020B0504020202020204" pitchFamily="34" charset="0"/>
            </a:rPr>
            <a:t>2021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600" b="1" kern="1200" noProof="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Contaminantes</a:t>
          </a:r>
          <a:endParaRPr lang="es-CO" sz="1600" b="1" kern="1200">
            <a:solidFill>
              <a:srgbClr val="0033CC"/>
            </a:solidFill>
            <a:latin typeface="Arial Nova" panose="020B0504020202020204" pitchFamily="34" charset="0"/>
            <a:ea typeface="+mn-ea"/>
            <a:cs typeface="+mn-cs"/>
          </a:endParaRPr>
        </a:p>
      </dsp:txBody>
      <dsp:txXfrm>
        <a:off x="7861417" y="3453231"/>
        <a:ext cx="1678657" cy="456606"/>
      </dsp:txXfrm>
    </dsp:sp>
    <dsp:sp modelId="{5325766A-CBEB-46E7-81DA-17A86721E376}">
      <dsp:nvSpPr>
        <dsp:cNvPr id="0" name=""/>
        <dsp:cNvSpPr/>
      </dsp:nvSpPr>
      <dsp:spPr>
        <a:xfrm>
          <a:off x="7638711" y="2195224"/>
          <a:ext cx="0" cy="1299572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1839C9-4EA4-4675-90A8-BECE64BFB3AC}">
      <dsp:nvSpPr>
        <dsp:cNvPr id="0" name=""/>
        <dsp:cNvSpPr/>
      </dsp:nvSpPr>
      <dsp:spPr>
        <a:xfrm>
          <a:off x="7609430" y="2154129"/>
          <a:ext cx="78584" cy="821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A878B-D246-492D-A78D-4F2B2671327D}">
      <dsp:nvSpPr>
        <dsp:cNvPr id="0" name=""/>
        <dsp:cNvSpPr/>
      </dsp:nvSpPr>
      <dsp:spPr>
        <a:xfrm rot="8100000">
          <a:off x="8537873" y="512992"/>
          <a:ext cx="308710" cy="308710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68FD6-315F-402E-8D81-5E98CBFC6AD9}">
      <dsp:nvSpPr>
        <dsp:cNvPr id="0" name=""/>
        <dsp:cNvSpPr/>
      </dsp:nvSpPr>
      <dsp:spPr>
        <a:xfrm>
          <a:off x="8572168" y="547287"/>
          <a:ext cx="240120" cy="24012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65A0-347E-4246-B333-6B119B5E88BB}">
      <dsp:nvSpPr>
        <dsp:cNvPr id="0" name=""/>
        <dsp:cNvSpPr/>
      </dsp:nvSpPr>
      <dsp:spPr>
        <a:xfrm>
          <a:off x="8910520" y="711506"/>
          <a:ext cx="1678657" cy="1299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rtlCol="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CO" sz="1000" b="0" i="0" u="none" strike="noStrike" kern="1200" cap="none" spc="0" normalizeH="0" baseline="0" noProof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  <a:t>Comisión Europea expidió los límites para </a:t>
          </a:r>
          <a:r>
            <a:rPr kumimoji="0" lang="es-CO" sz="1000" b="1" i="0" u="none" strike="noStrike" kern="1200" cap="none" spc="0" normalizeH="0" baseline="0" noProof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  <a:t>MOAH:</a:t>
          </a:r>
          <a:endParaRPr lang="es-CO" sz="1000" b="0" kern="1200">
            <a:latin typeface="Arial Nova" panose="020B0504020202020204" pitchFamily="34" charset="0"/>
            <a:cs typeface="Calibri" panose="020F0502020204030204" pitchFamily="34" charset="0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CO" sz="1000" b="1" i="0" u="none" strike="noStrike" kern="1200" cap="none" spc="0" normalizeH="0" baseline="0" noProof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  <a:t>Alimentos &lt;4% grasa = 0,5ppm </a:t>
          </a:r>
          <a:br>
            <a:rPr kumimoji="0" lang="es-CO" sz="1000" b="1" i="0" u="none" strike="noStrike" kern="1200" cap="none" spc="0" normalizeH="0" baseline="0" noProof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</a:br>
          <a:r>
            <a:rPr kumimoji="0" lang="es-CO" sz="1000" b="1" i="0" u="none" strike="noStrike" kern="1200" cap="none" spc="0" normalizeH="0" baseline="0" noProof="0">
              <a:ln>
                <a:noFill/>
              </a:ln>
              <a:solidFill>
                <a:srgbClr val="DDDDDD">
                  <a:lumMod val="25000"/>
                </a:srgb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  <a:t>Alimentos &gt;4% grasa = 1 ppm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CO" sz="10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 panose="020F0502020204030204" pitchFamily="34" charset="0"/>
            </a:rPr>
            <a:t>Grasas y aceites = 2 ppm</a:t>
          </a:r>
          <a:endParaRPr lang="es-CO" sz="1000" kern="1200">
            <a:solidFill>
              <a:srgbClr val="FF3300"/>
            </a:solidFill>
            <a:latin typeface="Arial Nova" panose="020B0504020202020204" pitchFamily="34" charset="0"/>
          </a:endParaRPr>
        </a:p>
      </dsp:txBody>
      <dsp:txXfrm>
        <a:off x="8910520" y="711506"/>
        <a:ext cx="1678657" cy="1299572"/>
      </dsp:txXfrm>
    </dsp:sp>
    <dsp:sp modelId="{0463FBC6-A8BC-4AEE-9F54-39AEE3F74EA3}">
      <dsp:nvSpPr>
        <dsp:cNvPr id="0" name=""/>
        <dsp:cNvSpPr/>
      </dsp:nvSpPr>
      <dsp:spPr>
        <a:xfrm>
          <a:off x="8910520" y="254899"/>
          <a:ext cx="1678657" cy="45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rtlCol="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800" b="1" kern="120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MOAH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800" b="1" kern="1200">
              <a:solidFill>
                <a:srgbClr val="0033CC"/>
              </a:solidFill>
              <a:latin typeface="Arial Nova" panose="020B0504020202020204" pitchFamily="34" charset="0"/>
              <a:ea typeface="+mn-ea"/>
              <a:cs typeface="+mn-cs"/>
            </a:rPr>
            <a:t>2022</a:t>
          </a:r>
          <a:endParaRPr lang="es-CO" sz="1800" b="1" kern="1200">
            <a:solidFill>
              <a:srgbClr val="0033CC"/>
            </a:solidFill>
            <a:latin typeface="Arial Nova" panose="020B0504020202020204" pitchFamily="34" charset="0"/>
            <a:ea typeface="+mn-ea"/>
            <a:cs typeface="+mn-cs"/>
          </a:endParaRPr>
        </a:p>
      </dsp:txBody>
      <dsp:txXfrm>
        <a:off x="8910520" y="254899"/>
        <a:ext cx="1678657" cy="456606"/>
      </dsp:txXfrm>
    </dsp:sp>
    <dsp:sp modelId="{BE70B4D5-0EA8-4C62-BB4F-271690734DEB}">
      <dsp:nvSpPr>
        <dsp:cNvPr id="0" name=""/>
        <dsp:cNvSpPr/>
      </dsp:nvSpPr>
      <dsp:spPr>
        <a:xfrm>
          <a:off x="8692228" y="895651"/>
          <a:ext cx="0" cy="1299572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DFE544-60D4-46A3-8083-6EC5656A986F}">
      <dsp:nvSpPr>
        <dsp:cNvPr id="0" name=""/>
        <dsp:cNvSpPr/>
      </dsp:nvSpPr>
      <dsp:spPr>
        <a:xfrm>
          <a:off x="8662948" y="2154129"/>
          <a:ext cx="78584" cy="821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85405-F72A-4458-BA5D-192C6D6CE089}">
      <dsp:nvSpPr>
        <dsp:cNvPr id="0" name=""/>
        <dsp:cNvSpPr/>
      </dsp:nvSpPr>
      <dsp:spPr>
        <a:xfrm>
          <a:off x="399848" y="2459"/>
          <a:ext cx="2767822" cy="1660693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1800" b="1" kern="1200">
              <a:solidFill>
                <a:srgbClr val="CC7D1B"/>
              </a:solidFill>
              <a:effectLst/>
              <a:latin typeface="Arial Nova" panose="020B0504020202020204" pitchFamily="34" charset="0"/>
            </a:rPr>
            <a:t>Aceite de Palma</a:t>
          </a:r>
          <a:endParaRPr lang="es-CO" sz="1800" kern="1200">
            <a:solidFill>
              <a:srgbClr val="CC7D1B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</a:pPr>
          <a:r>
            <a:rPr lang="es-CO" sz="1100" b="1" kern="1200">
              <a:latin typeface="Arial Nova" panose="020B0504020202020204" pitchFamily="34" charset="0"/>
            </a:rPr>
            <a:t>NTC 431:2017 (4ta </a:t>
          </a:r>
          <a:r>
            <a:rPr lang="es-CO" sz="1100" b="1" kern="1200" err="1">
              <a:latin typeface="Arial Nova" panose="020B0504020202020204" pitchFamily="34" charset="0"/>
            </a:rPr>
            <a:t>Act</a:t>
          </a:r>
          <a:r>
            <a:rPr lang="es-CO" sz="1100" b="1" kern="1200">
              <a:latin typeface="Arial Nova" panose="020B0504020202020204" pitchFamily="34" charset="0"/>
            </a:rPr>
            <a:t>). </a:t>
          </a:r>
          <a:r>
            <a:rPr lang="es-CO" sz="1100" b="0" kern="1200">
              <a:effectLst/>
              <a:latin typeface="Arial Nova" panose="020B0504020202020204" pitchFamily="34" charset="0"/>
            </a:rPr>
            <a:t>Aceite crudo de palma africana (elaeis guineensis)</a:t>
          </a:r>
          <a:endParaRPr lang="es-CO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</a:pPr>
          <a:r>
            <a:rPr lang="es-CO" sz="1100" b="1" kern="1200">
              <a:effectLst/>
              <a:latin typeface="Arial Nova" panose="020B0504020202020204" pitchFamily="34" charset="0"/>
            </a:rPr>
            <a:t>NTC 262:2011 (5ta </a:t>
          </a:r>
          <a:r>
            <a:rPr lang="es-CO" sz="1100" b="1" kern="1200" err="1">
              <a:effectLst/>
              <a:latin typeface="Arial Nova" panose="020B0504020202020204" pitchFamily="34" charset="0"/>
            </a:rPr>
            <a:t>Act</a:t>
          </a:r>
          <a:r>
            <a:rPr lang="es-CO" sz="1100" b="1" kern="1200">
              <a:effectLst/>
              <a:latin typeface="Arial Nova" panose="020B0504020202020204" pitchFamily="34" charset="0"/>
            </a:rPr>
            <a:t>). </a:t>
          </a:r>
          <a:r>
            <a:rPr lang="es-ES" sz="1100" b="0" kern="1200">
              <a:latin typeface="Arial Nova" panose="020B0504020202020204" pitchFamily="34" charset="0"/>
            </a:rPr>
            <a:t>Grasas y aceites comestibles vegetales y animales. Aceite de palma</a:t>
          </a:r>
          <a:endParaRPr lang="es-CO" sz="1100" b="0" kern="1200">
            <a:effectLst/>
            <a:latin typeface="Arial Nova" panose="020B0504020202020204" pitchFamily="34" charset="0"/>
          </a:endParaRPr>
        </a:p>
      </dsp:txBody>
      <dsp:txXfrm>
        <a:off x="480916" y="83527"/>
        <a:ext cx="2605686" cy="1498557"/>
      </dsp:txXfrm>
    </dsp:sp>
    <dsp:sp modelId="{E7D8D10A-BB39-4B26-8196-8ABA49DADA56}">
      <dsp:nvSpPr>
        <dsp:cNvPr id="0" name=""/>
        <dsp:cNvSpPr/>
      </dsp:nvSpPr>
      <dsp:spPr>
        <a:xfrm>
          <a:off x="3444453" y="2459"/>
          <a:ext cx="2767822" cy="1660693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1800" b="1" kern="1200">
              <a:solidFill>
                <a:srgbClr val="CC7D1B"/>
              </a:solidFill>
              <a:effectLst/>
              <a:latin typeface="Arial Nova" panose="020B0504020202020204" pitchFamily="34" charset="0"/>
              <a:ea typeface="+mn-ea"/>
              <a:cs typeface="+mn-cs"/>
            </a:rPr>
            <a:t>Aceite de palma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1800" b="1" kern="1200">
              <a:solidFill>
                <a:srgbClr val="CC7D1B"/>
              </a:solidFill>
              <a:effectLst/>
              <a:latin typeface="Arial Nova" panose="020B0504020202020204" pitchFamily="34" charset="0"/>
              <a:ea typeface="+mn-ea"/>
              <a:cs typeface="+mn-cs"/>
            </a:rPr>
            <a:t>OXG</a:t>
          </a: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t-BR" sz="1100" b="1" kern="1200">
              <a:latin typeface="Arial Nova" panose="020B0504020202020204" pitchFamily="34" charset="0"/>
            </a:rPr>
            <a:t>NTC 5713:2021. </a:t>
          </a:r>
          <a:r>
            <a:rPr lang="pt-BR" sz="1100" b="0" kern="1200">
              <a:latin typeface="Arial Nova" panose="020B0504020202020204" pitchFamily="34" charset="0"/>
            </a:rPr>
            <a:t>Aceite de palma alto oleico OxG (elaeis guineensis x elaeis oleífera)</a:t>
          </a:r>
          <a:endParaRPr lang="es-CO" sz="1100" kern="1200"/>
        </a:p>
      </dsp:txBody>
      <dsp:txXfrm>
        <a:off x="3525521" y="83527"/>
        <a:ext cx="2605686" cy="1498557"/>
      </dsp:txXfrm>
    </dsp:sp>
    <dsp:sp modelId="{651A4580-A1FF-4056-A728-5B63179EEE23}">
      <dsp:nvSpPr>
        <dsp:cNvPr id="0" name=""/>
        <dsp:cNvSpPr/>
      </dsp:nvSpPr>
      <dsp:spPr>
        <a:xfrm>
          <a:off x="6489057" y="2459"/>
          <a:ext cx="2767822" cy="1660693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1800" b="1" kern="1200">
              <a:solidFill>
                <a:srgbClr val="CC7D1B"/>
              </a:solidFill>
              <a:effectLst/>
              <a:latin typeface="Arial Nova" panose="020B0504020202020204" pitchFamily="34" charset="0"/>
              <a:ea typeface="+mn-ea"/>
              <a:cs typeface="+mn-cs"/>
            </a:rPr>
            <a:t>Aceite de Palmiste</a:t>
          </a: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</a:pPr>
          <a:r>
            <a:rPr lang="es-CO" sz="1100" b="1" kern="1200">
              <a:latin typeface="Arial Nova" panose="020B0504020202020204" pitchFamily="34" charset="0"/>
            </a:rPr>
            <a:t>NTC 432: 2010 (3ra </a:t>
          </a:r>
          <a:r>
            <a:rPr lang="es-CO" sz="1100" b="1" kern="1200" err="1">
              <a:latin typeface="Arial Nova" panose="020B0504020202020204" pitchFamily="34" charset="0"/>
            </a:rPr>
            <a:t>Act</a:t>
          </a:r>
          <a:r>
            <a:rPr lang="es-CO" sz="1100" b="1" kern="1200">
              <a:latin typeface="Arial Nova" panose="020B0504020202020204" pitchFamily="34" charset="0"/>
            </a:rPr>
            <a:t>) </a:t>
          </a:r>
          <a:r>
            <a:rPr lang="es-CO" sz="1100" b="0" kern="1200">
              <a:effectLst/>
              <a:latin typeface="Arial Nova" panose="020B0504020202020204" pitchFamily="34" charset="0"/>
            </a:rPr>
            <a:t>Aceite crudo natural de palmiste (Aceite </a:t>
          </a:r>
          <a:r>
            <a:rPr lang="es-CO" sz="1100" b="0" kern="1200">
              <a:latin typeface="Arial Nova" panose="020B0504020202020204" pitchFamily="34" charset="0"/>
            </a:rPr>
            <a:t>crudo de almendra de palma</a:t>
          </a:r>
          <a:r>
            <a:rPr lang="es-CO" sz="1100" b="0" kern="1200">
              <a:effectLst/>
              <a:latin typeface="Arial Nova" panose="020B0504020202020204" pitchFamily="34" charset="0"/>
            </a:rPr>
            <a:t>)</a:t>
          </a:r>
          <a:endParaRPr lang="es-CO" sz="1100" kern="1200"/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</a:pPr>
          <a:r>
            <a:rPr lang="es-ES" sz="1100" b="1" kern="1200">
              <a:latin typeface="Arial Nova" panose="020B0504020202020204" pitchFamily="34" charset="0"/>
            </a:rPr>
            <a:t>NTC 260:2010 (5ta </a:t>
          </a:r>
          <a:r>
            <a:rPr lang="es-ES" sz="1100" b="1" kern="1200" err="1">
              <a:latin typeface="Arial Nova" panose="020B0504020202020204" pitchFamily="34" charset="0"/>
            </a:rPr>
            <a:t>Act</a:t>
          </a:r>
          <a:r>
            <a:rPr lang="es-ES" sz="1100" b="1" kern="1200">
              <a:latin typeface="Arial Nova" panose="020B0504020202020204" pitchFamily="34" charset="0"/>
            </a:rPr>
            <a:t>.) </a:t>
          </a:r>
          <a:r>
            <a:rPr lang="es-ES" sz="1100" b="0" kern="1200">
              <a:latin typeface="Arial Nova" panose="020B0504020202020204" pitchFamily="34" charset="0"/>
            </a:rPr>
            <a:t>Grasas y aceites comestibles vegetales y animales. Aceite de palmiste</a:t>
          </a:r>
          <a:r>
            <a:rPr lang="es-ES" sz="1200" b="0" kern="1200">
              <a:latin typeface="Arial Nova" panose="020B0504020202020204" pitchFamily="34" charset="0"/>
            </a:rPr>
            <a:t>. </a:t>
          </a:r>
          <a:endParaRPr lang="es-CO" sz="1200" b="0" i="0" kern="1200">
            <a:effectLst/>
            <a:latin typeface="Arial Nova" panose="020B0504020202020204" pitchFamily="34" charset="0"/>
            <a:cs typeface="Calibri" panose="020F0502020204030204" pitchFamily="34" charset="0"/>
          </a:endParaRPr>
        </a:p>
      </dsp:txBody>
      <dsp:txXfrm>
        <a:off x="6570125" y="83527"/>
        <a:ext cx="2605686" cy="1498557"/>
      </dsp:txXfrm>
    </dsp:sp>
    <dsp:sp modelId="{1E837FC1-4A5F-4453-A891-C92C1ED1AFEF}">
      <dsp:nvSpPr>
        <dsp:cNvPr id="0" name=""/>
        <dsp:cNvSpPr/>
      </dsp:nvSpPr>
      <dsp:spPr>
        <a:xfrm>
          <a:off x="1922151" y="1939935"/>
          <a:ext cx="2767822" cy="1660693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800" b="1" kern="1200" noProof="0">
              <a:solidFill>
                <a:srgbClr val="CC7D1B"/>
              </a:solidFill>
              <a:effectLst/>
              <a:latin typeface="Arial Nova" panose="020B0504020202020204" pitchFamily="34" charset="0"/>
              <a:ea typeface="+mn-ea"/>
              <a:cs typeface="+mn-cs"/>
              <a:sym typeface="Wingdings" panose="05000000000000000000" pitchFamily="2" charset="2"/>
            </a:rPr>
            <a:t>Resolución 2154 de 2012</a:t>
          </a:r>
          <a:endParaRPr lang="es-CO" sz="1800" b="1" kern="1200">
            <a:solidFill>
              <a:srgbClr val="CC7D1B"/>
            </a:solidFill>
            <a:effectLst/>
            <a:latin typeface="Arial Nova" panose="020B0504020202020204" pitchFamily="34" charset="0"/>
            <a:ea typeface="+mn-ea"/>
            <a:cs typeface="+mn-cs"/>
          </a:endParaRPr>
        </a:p>
        <a:p>
          <a:pPr marL="114300" lvl="1" indent="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200" b="0" i="0" kern="1200">
              <a:effectLst/>
              <a:latin typeface="Arial Nova" panose="020B0504020202020204" pitchFamily="34" charset="0"/>
              <a:cs typeface="Calibri" panose="020F0502020204030204" pitchFamily="34" charset="0"/>
            </a:rPr>
            <a:t>Reglamento técnico de aceites y grasas</a:t>
          </a:r>
        </a:p>
      </dsp:txBody>
      <dsp:txXfrm>
        <a:off x="2003219" y="2021003"/>
        <a:ext cx="2605686" cy="1498557"/>
      </dsp:txXfrm>
    </dsp:sp>
    <dsp:sp modelId="{1ADBE794-CC65-4382-966E-78971D548637}">
      <dsp:nvSpPr>
        <dsp:cNvPr id="0" name=""/>
        <dsp:cNvSpPr/>
      </dsp:nvSpPr>
      <dsp:spPr>
        <a:xfrm>
          <a:off x="4966755" y="1939935"/>
          <a:ext cx="2767822" cy="1660693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1800" b="1" kern="1200">
              <a:solidFill>
                <a:srgbClr val="CC7D1B"/>
              </a:solidFill>
              <a:effectLst/>
              <a:latin typeface="Arial Nova" panose="020B0504020202020204" pitchFamily="34" charset="0"/>
              <a:ea typeface="+mn-ea"/>
              <a:cs typeface="+mn-cs"/>
            </a:rPr>
            <a:t>CODEX Stan 210. 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1400" b="0" kern="1200">
              <a:latin typeface="Arial Nova" panose="020B0504020202020204" pitchFamily="34" charset="0"/>
            </a:rPr>
            <a:t>Norma para Aceites Vegetales Especificados </a:t>
          </a:r>
          <a:endParaRPr lang="es-CO" sz="2400" b="0" kern="1200"/>
        </a:p>
      </dsp:txBody>
      <dsp:txXfrm>
        <a:off x="5047823" y="2021003"/>
        <a:ext cx="2605686" cy="14985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F509D-6BE0-4E2D-87F8-FB2DA3D827F8}">
      <dsp:nvSpPr>
        <dsp:cNvPr id="0" name=""/>
        <dsp:cNvSpPr/>
      </dsp:nvSpPr>
      <dsp:spPr>
        <a:xfrm rot="1474901">
          <a:off x="2715111" y="3391354"/>
          <a:ext cx="946459" cy="68115"/>
        </a:xfrm>
        <a:custGeom>
          <a:avLst/>
          <a:gdLst/>
          <a:ahLst/>
          <a:cxnLst/>
          <a:rect l="0" t="0" r="0" b="0"/>
          <a:pathLst>
            <a:path>
              <a:moveTo>
                <a:pt x="0" y="34057"/>
              </a:moveTo>
              <a:lnTo>
                <a:pt x="946459" y="3405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8CEDC-B8B0-4BF8-938E-874358C9E5DE}">
      <dsp:nvSpPr>
        <dsp:cNvPr id="0" name=""/>
        <dsp:cNvSpPr/>
      </dsp:nvSpPr>
      <dsp:spPr>
        <a:xfrm rot="19839512">
          <a:off x="2693537" y="1791015"/>
          <a:ext cx="1004991" cy="68115"/>
        </a:xfrm>
        <a:custGeom>
          <a:avLst/>
          <a:gdLst/>
          <a:ahLst/>
          <a:cxnLst/>
          <a:rect l="0" t="0" r="0" b="0"/>
          <a:pathLst>
            <a:path>
              <a:moveTo>
                <a:pt x="0" y="34057"/>
              </a:moveTo>
              <a:lnTo>
                <a:pt x="1004991" y="3405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3A839-CFDE-4D4F-A431-70DC97C3453E}">
      <dsp:nvSpPr>
        <dsp:cNvPr id="0" name=""/>
        <dsp:cNvSpPr/>
      </dsp:nvSpPr>
      <dsp:spPr>
        <a:xfrm>
          <a:off x="1493" y="1087858"/>
          <a:ext cx="3242949" cy="32429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F30642-FE3E-41F2-8856-6875E48EED9C}">
      <dsp:nvSpPr>
        <dsp:cNvPr id="0" name=""/>
        <dsp:cNvSpPr/>
      </dsp:nvSpPr>
      <dsp:spPr>
        <a:xfrm>
          <a:off x="3509260" y="129231"/>
          <a:ext cx="1945769" cy="1945769"/>
        </a:xfrm>
        <a:prstGeom prst="ellipse">
          <a:avLst/>
        </a:prstGeom>
        <a:gradFill rotWithShape="0">
          <a:gsLst>
            <a:gs pos="0">
              <a:schemeClr val="accent4">
                <a:hueOff val="757908"/>
                <a:satOff val="-3868"/>
                <a:lumOff val="7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57908"/>
                <a:satOff val="-3868"/>
                <a:lumOff val="7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57908"/>
                <a:satOff val="-3868"/>
                <a:lumOff val="7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600" kern="1200"/>
            <a:t>Lo inevitable</a:t>
          </a:r>
        </a:p>
      </dsp:txBody>
      <dsp:txXfrm>
        <a:off x="3794211" y="414182"/>
        <a:ext cx="1375867" cy="1375867"/>
      </dsp:txXfrm>
    </dsp:sp>
    <dsp:sp modelId="{4A8CEC52-2218-451A-AE75-E9800C9007E0}">
      <dsp:nvSpPr>
        <dsp:cNvPr id="0" name=""/>
        <dsp:cNvSpPr/>
      </dsp:nvSpPr>
      <dsp:spPr>
        <a:xfrm>
          <a:off x="5649606" y="129231"/>
          <a:ext cx="2918654" cy="1945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12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s-ES" sz="1600" b="1" kern="1200">
              <a:latin typeface="Arial Nova" panose="020B0504020202020204" pitchFamily="34" charset="0"/>
            </a:rPr>
            <a:t>Ácidos grasos libres (AGL)</a:t>
          </a:r>
          <a:endParaRPr lang="es-CO" sz="1600" kern="1200"/>
        </a:p>
        <a:p>
          <a:pPr marL="171450" lvl="1" indent="-171450" algn="l" defTabSz="711200">
            <a:lnSpc>
              <a:spcPct val="12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s-ES" sz="1600" b="1" kern="1200">
              <a:latin typeface="Arial Nova" panose="020B0504020202020204" pitchFamily="34" charset="0"/>
            </a:rPr>
            <a:t>Humedad</a:t>
          </a:r>
        </a:p>
        <a:p>
          <a:pPr marL="171450" lvl="1" indent="-171450" algn="l" defTabSz="711200">
            <a:lnSpc>
              <a:spcPct val="12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s-ES" sz="1600" b="1" kern="1200">
              <a:latin typeface="Arial Nova" panose="020B0504020202020204" pitchFamily="34" charset="0"/>
            </a:rPr>
            <a:t>Cloro </a:t>
          </a:r>
        </a:p>
        <a:p>
          <a:pPr marL="171450" lvl="1" indent="-171450" algn="l" defTabSz="711200">
            <a:lnSpc>
              <a:spcPct val="12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s-CO" sz="1600" b="1" kern="120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 Nova" panose="020B0504020202020204" pitchFamily="34" charset="0"/>
              <a:ea typeface="+mn-ea"/>
              <a:cs typeface="+mn-cs"/>
            </a:rPr>
            <a:t>Digliceridos</a:t>
          </a:r>
          <a:endParaRPr lang="es-CO" sz="1600" b="1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 Nova" panose="020B0504020202020204" pitchFamily="34" charset="0"/>
            <a:ea typeface="+mn-ea"/>
            <a:cs typeface="+mn-cs"/>
          </a:endParaRPr>
        </a:p>
      </dsp:txBody>
      <dsp:txXfrm>
        <a:off x="5649606" y="129231"/>
        <a:ext cx="2918654" cy="1945769"/>
      </dsp:txXfrm>
    </dsp:sp>
    <dsp:sp modelId="{0E1F3860-6EF2-4207-BA81-5B990717142E}">
      <dsp:nvSpPr>
        <dsp:cNvPr id="0" name=""/>
        <dsp:cNvSpPr/>
      </dsp:nvSpPr>
      <dsp:spPr>
        <a:xfrm>
          <a:off x="3530508" y="3054096"/>
          <a:ext cx="1945769" cy="1945769"/>
        </a:xfrm>
        <a:prstGeom prst="ellipse">
          <a:avLst/>
        </a:prstGeom>
        <a:gradFill rotWithShape="0">
          <a:gsLst>
            <a:gs pos="0">
              <a:schemeClr val="accent4">
                <a:hueOff val="1515817"/>
                <a:satOff val="-7736"/>
                <a:lumOff val="1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515817"/>
                <a:satOff val="-7736"/>
                <a:lumOff val="1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515817"/>
                <a:satOff val="-7736"/>
                <a:lumOff val="1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600" kern="1200"/>
            <a:t>Lo no deseado</a:t>
          </a:r>
        </a:p>
      </dsp:txBody>
      <dsp:txXfrm>
        <a:off x="3815459" y="3339047"/>
        <a:ext cx="1375867" cy="1375867"/>
      </dsp:txXfrm>
    </dsp:sp>
    <dsp:sp modelId="{CCBF1E73-C6B1-44A1-9270-4EEC498A1094}">
      <dsp:nvSpPr>
        <dsp:cNvPr id="0" name=""/>
        <dsp:cNvSpPr/>
      </dsp:nvSpPr>
      <dsp:spPr>
        <a:xfrm>
          <a:off x="5670854" y="3054096"/>
          <a:ext cx="2918654" cy="1945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77850">
            <a:lnSpc>
              <a:spcPct val="12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s-CO" sz="1300" b="1" kern="1200">
              <a:latin typeface="Arial Nova" panose="020B0504020202020204" pitchFamily="34" charset="0"/>
            </a:rPr>
            <a:t>MOSH </a:t>
          </a:r>
          <a:r>
            <a:rPr lang="es-CO" sz="1300" kern="1200">
              <a:latin typeface="Arial Nova" panose="020B0504020202020204" pitchFamily="34" charset="0"/>
            </a:rPr>
            <a:t>- Hidrocarburos Saturados de Aceites Minerales
</a:t>
          </a:r>
          <a:r>
            <a:rPr lang="es-CO" sz="1300" b="1" kern="1200">
              <a:latin typeface="Arial Nova" panose="020B0504020202020204" pitchFamily="34" charset="0"/>
            </a:rPr>
            <a:t>MOAH</a:t>
          </a:r>
          <a:r>
            <a:rPr lang="es-CO" sz="1300" kern="1200">
              <a:latin typeface="Arial Nova" panose="020B0504020202020204" pitchFamily="34" charset="0"/>
            </a:rPr>
            <a:t> - Hidrocarburos Aromáticos de Aceites Minerales
</a:t>
          </a:r>
          <a:r>
            <a:rPr lang="es-CO" sz="1300" b="1" kern="1200">
              <a:latin typeface="Arial Nova" panose="020B0504020202020204" pitchFamily="34" charset="0"/>
            </a:rPr>
            <a:t>Metales: </a:t>
          </a:r>
          <a:r>
            <a:rPr lang="es-CO" sz="1300" kern="1200">
              <a:latin typeface="Arial Nova" panose="020B0504020202020204" pitchFamily="34" charset="0"/>
            </a:rPr>
            <a:t>hierro, cobre, plomo, arsénico</a:t>
          </a:r>
          <a:endParaRPr lang="es-CO" sz="1300" kern="1200"/>
        </a:p>
        <a:p>
          <a:pPr marL="114300" lvl="1" indent="-114300" algn="l" defTabSz="577850">
            <a:lnSpc>
              <a:spcPct val="12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s-CO" sz="1300" b="1" kern="1200">
              <a:latin typeface="Arial Nova" panose="020B0504020202020204" pitchFamily="34" charset="0"/>
            </a:rPr>
            <a:t>Impurezas</a:t>
          </a:r>
        </a:p>
      </dsp:txBody>
      <dsp:txXfrm>
        <a:off x="5670854" y="3054096"/>
        <a:ext cx="2918654" cy="19457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F75C4-B82A-4E1A-BB69-A264785CC534}">
      <dsp:nvSpPr>
        <dsp:cNvPr id="0" name=""/>
        <dsp:cNvSpPr/>
      </dsp:nvSpPr>
      <dsp:spPr>
        <a:xfrm>
          <a:off x="0" y="238798"/>
          <a:ext cx="3004906" cy="24039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F0CD4-1722-4FB9-9C2A-8A849EE04E2D}">
      <dsp:nvSpPr>
        <dsp:cNvPr id="0" name=""/>
        <dsp:cNvSpPr/>
      </dsp:nvSpPr>
      <dsp:spPr>
        <a:xfrm>
          <a:off x="270441" y="2402330"/>
          <a:ext cx="2674366" cy="84137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/>
            <a:t>Plantación</a:t>
          </a:r>
        </a:p>
      </dsp:txBody>
      <dsp:txXfrm>
        <a:off x="270441" y="2402330"/>
        <a:ext cx="2674366" cy="841373"/>
      </dsp:txXfrm>
    </dsp:sp>
    <dsp:sp modelId="{5BD1BB7C-F934-4642-8043-1D751B8681E8}">
      <dsp:nvSpPr>
        <dsp:cNvPr id="0" name=""/>
        <dsp:cNvSpPr/>
      </dsp:nvSpPr>
      <dsp:spPr>
        <a:xfrm>
          <a:off x="3305397" y="238798"/>
          <a:ext cx="3004906" cy="240392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28FCC-4E44-4B5E-A4D4-9227CAC4FB71}">
      <dsp:nvSpPr>
        <dsp:cNvPr id="0" name=""/>
        <dsp:cNvSpPr/>
      </dsp:nvSpPr>
      <dsp:spPr>
        <a:xfrm>
          <a:off x="3575838" y="2402330"/>
          <a:ext cx="2674366" cy="84137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-1409802"/>
            <a:satOff val="21581"/>
            <a:lumOff val="-6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/>
            <a:t>Transporte de Fruta</a:t>
          </a:r>
        </a:p>
      </dsp:txBody>
      <dsp:txXfrm>
        <a:off x="3575838" y="2402330"/>
        <a:ext cx="2674366" cy="841373"/>
      </dsp:txXfrm>
    </dsp:sp>
    <dsp:sp modelId="{17E3E27D-D577-4ED3-ADC0-78B70EB93E11}">
      <dsp:nvSpPr>
        <dsp:cNvPr id="0" name=""/>
        <dsp:cNvSpPr/>
      </dsp:nvSpPr>
      <dsp:spPr>
        <a:xfrm>
          <a:off x="6610794" y="238798"/>
          <a:ext cx="3004906" cy="2403925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6FD83-8EEC-4DC3-B34D-C5497B279826}">
      <dsp:nvSpPr>
        <dsp:cNvPr id="0" name=""/>
        <dsp:cNvSpPr/>
      </dsp:nvSpPr>
      <dsp:spPr>
        <a:xfrm>
          <a:off x="6881236" y="2402330"/>
          <a:ext cx="2674366" cy="84137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/>
            <a:t>Planta de Beneficio</a:t>
          </a:r>
        </a:p>
      </dsp:txBody>
      <dsp:txXfrm>
        <a:off x="6881236" y="2402330"/>
        <a:ext cx="2674366" cy="8413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80665-2438-4695-B6DA-49DB3AB080CB}">
      <dsp:nvSpPr>
        <dsp:cNvPr id="0" name=""/>
        <dsp:cNvSpPr/>
      </dsp:nvSpPr>
      <dsp:spPr>
        <a:xfrm>
          <a:off x="4129" y="2020787"/>
          <a:ext cx="1805462" cy="10832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>
              <a:latin typeface="Arial Nova" panose="020B0504020202020204" pitchFamily="34" charset="0"/>
            </a:rPr>
            <a:t>Actividades de campo</a:t>
          </a:r>
        </a:p>
      </dsp:txBody>
      <dsp:txXfrm>
        <a:off x="35857" y="2052515"/>
        <a:ext cx="1742006" cy="1019821"/>
      </dsp:txXfrm>
    </dsp:sp>
    <dsp:sp modelId="{682FD539-3364-4D62-9131-AB1EE0B47196}">
      <dsp:nvSpPr>
        <dsp:cNvPr id="0" name=""/>
        <dsp:cNvSpPr/>
      </dsp:nvSpPr>
      <dsp:spPr>
        <a:xfrm>
          <a:off x="1990137" y="2338548"/>
          <a:ext cx="382758" cy="447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latin typeface="Arial Nova" panose="020B0504020202020204" pitchFamily="34" charset="0"/>
          </a:endParaRPr>
        </a:p>
      </dsp:txBody>
      <dsp:txXfrm>
        <a:off x="1990137" y="2428099"/>
        <a:ext cx="267931" cy="268652"/>
      </dsp:txXfrm>
    </dsp:sp>
    <dsp:sp modelId="{3854F394-5462-4384-A1C9-6700F5C4CF8F}">
      <dsp:nvSpPr>
        <dsp:cNvPr id="0" name=""/>
        <dsp:cNvSpPr/>
      </dsp:nvSpPr>
      <dsp:spPr>
        <a:xfrm>
          <a:off x="2531776" y="2020787"/>
          <a:ext cx="1805462" cy="1083277"/>
        </a:xfrm>
        <a:prstGeom prst="roundRect">
          <a:avLst>
            <a:gd name="adj" fmla="val 10000"/>
          </a:avLst>
        </a:prstGeom>
        <a:solidFill>
          <a:schemeClr val="accent2">
            <a:hueOff val="-538832"/>
            <a:satOff val="-7466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 Nova" panose="020B0504020202020204" pitchFamily="34" charset="0"/>
            </a:rPr>
            <a:t>Transporte de RFF</a:t>
          </a:r>
          <a:endParaRPr lang="es-CO" sz="1600" kern="1200">
            <a:latin typeface="Arial Nova" panose="020B0504020202020204" pitchFamily="34" charset="0"/>
          </a:endParaRPr>
        </a:p>
      </dsp:txBody>
      <dsp:txXfrm>
        <a:off x="2563504" y="2052515"/>
        <a:ext cx="1742006" cy="1019821"/>
      </dsp:txXfrm>
    </dsp:sp>
    <dsp:sp modelId="{8C453A42-4770-4984-964A-A7F9BD75DADA}">
      <dsp:nvSpPr>
        <dsp:cNvPr id="0" name=""/>
        <dsp:cNvSpPr/>
      </dsp:nvSpPr>
      <dsp:spPr>
        <a:xfrm>
          <a:off x="4517785" y="2338548"/>
          <a:ext cx="382758" cy="447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08248"/>
            <a:satOff val="-11198"/>
            <a:lumOff val="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latin typeface="Arial Nova" panose="020B0504020202020204" pitchFamily="34" charset="0"/>
          </a:endParaRPr>
        </a:p>
      </dsp:txBody>
      <dsp:txXfrm>
        <a:off x="4517785" y="2428099"/>
        <a:ext cx="267931" cy="268652"/>
      </dsp:txXfrm>
    </dsp:sp>
    <dsp:sp modelId="{C7617B39-A5EE-468E-A45D-76FDEC6C8B08}">
      <dsp:nvSpPr>
        <dsp:cNvPr id="0" name=""/>
        <dsp:cNvSpPr/>
      </dsp:nvSpPr>
      <dsp:spPr>
        <a:xfrm>
          <a:off x="5059423" y="2020787"/>
          <a:ext cx="1805462" cy="1083277"/>
        </a:xfrm>
        <a:prstGeom prst="roundRect">
          <a:avLst>
            <a:gd name="adj" fmla="val 10000"/>
          </a:avLst>
        </a:prstGeom>
        <a:solidFill>
          <a:schemeClr val="accent2">
            <a:hueOff val="-1077665"/>
            <a:satOff val="-14931"/>
            <a:lumOff val="8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 Nova" panose="020B0504020202020204" pitchFamily="34" charset="0"/>
            </a:rPr>
            <a:t>Actividades de planta</a:t>
          </a:r>
          <a:endParaRPr lang="es-CO" sz="1600" kern="1200">
            <a:latin typeface="Arial Nova" panose="020B0504020202020204" pitchFamily="34" charset="0"/>
          </a:endParaRPr>
        </a:p>
      </dsp:txBody>
      <dsp:txXfrm>
        <a:off x="5091151" y="2052515"/>
        <a:ext cx="1742006" cy="1019821"/>
      </dsp:txXfrm>
    </dsp:sp>
    <dsp:sp modelId="{5496827C-3CA7-48D2-892C-D3E34350DBA1}">
      <dsp:nvSpPr>
        <dsp:cNvPr id="0" name=""/>
        <dsp:cNvSpPr/>
      </dsp:nvSpPr>
      <dsp:spPr>
        <a:xfrm>
          <a:off x="7045432" y="2338548"/>
          <a:ext cx="382758" cy="447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616497"/>
            <a:satOff val="-22397"/>
            <a:lumOff val="1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latin typeface="Arial Nova" panose="020B0504020202020204" pitchFamily="34" charset="0"/>
          </a:endParaRPr>
        </a:p>
      </dsp:txBody>
      <dsp:txXfrm>
        <a:off x="7045432" y="2428099"/>
        <a:ext cx="267931" cy="268652"/>
      </dsp:txXfrm>
    </dsp:sp>
    <dsp:sp modelId="{394F3945-10BB-43CB-BD42-D67BC91252F9}">
      <dsp:nvSpPr>
        <dsp:cNvPr id="0" name=""/>
        <dsp:cNvSpPr/>
      </dsp:nvSpPr>
      <dsp:spPr>
        <a:xfrm>
          <a:off x="7587071" y="2020787"/>
          <a:ext cx="1805462" cy="1083277"/>
        </a:xfrm>
        <a:prstGeom prst="roundRect">
          <a:avLst>
            <a:gd name="adj" fmla="val 10000"/>
          </a:avLst>
        </a:prstGeom>
        <a:solidFill>
          <a:schemeClr val="accent2">
            <a:hueOff val="-1616497"/>
            <a:satOff val="-22397"/>
            <a:lumOff val="1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 Nova" panose="020B0504020202020204" pitchFamily="34" charset="0"/>
            </a:rPr>
            <a:t>Transporte de APC</a:t>
          </a:r>
          <a:endParaRPr lang="es-CO" sz="1600" kern="1200">
            <a:latin typeface="Arial Nova" panose="020B0504020202020204" pitchFamily="34" charset="0"/>
          </a:endParaRPr>
        </a:p>
      </dsp:txBody>
      <dsp:txXfrm>
        <a:off x="7618799" y="2052515"/>
        <a:ext cx="1742006" cy="10198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B2D1A-945F-49FD-A029-EA7945E59332}">
      <dsp:nvSpPr>
        <dsp:cNvPr id="0" name=""/>
        <dsp:cNvSpPr/>
      </dsp:nvSpPr>
      <dsp:spPr>
        <a:xfrm>
          <a:off x="46135" y="500863"/>
          <a:ext cx="1530548" cy="153054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Ingreso de </a:t>
          </a:r>
          <a:r>
            <a:rPr lang="es-ES" sz="1400" b="1" kern="1200"/>
            <a:t>cloro inorgánico </a:t>
          </a:r>
          <a:r>
            <a:rPr lang="es-ES" sz="1400" kern="1200"/>
            <a:t>desde el ambiente</a:t>
          </a:r>
          <a:endParaRPr lang="es-CO" sz="1400" kern="1200"/>
        </a:p>
      </dsp:txBody>
      <dsp:txXfrm>
        <a:off x="270279" y="725007"/>
        <a:ext cx="1082260" cy="1082260"/>
      </dsp:txXfrm>
    </dsp:sp>
    <dsp:sp modelId="{CC3A1ACA-CEE2-47AF-85A4-7B1465DB62F3}">
      <dsp:nvSpPr>
        <dsp:cNvPr id="0" name=""/>
        <dsp:cNvSpPr/>
      </dsp:nvSpPr>
      <dsp:spPr>
        <a:xfrm rot="10800000">
          <a:off x="584742" y="2144745"/>
          <a:ext cx="453334" cy="240267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33D58-0A96-419F-91C0-1F6390DD1F70}">
      <dsp:nvSpPr>
        <dsp:cNvPr id="0" name=""/>
        <dsp:cNvSpPr/>
      </dsp:nvSpPr>
      <dsp:spPr>
        <a:xfrm>
          <a:off x="1604" y="2484746"/>
          <a:ext cx="1619611" cy="16196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Acumulación de cloro inorgánico en la palma</a:t>
          </a:r>
          <a:endParaRPr lang="es-CO" sz="1400" kern="1200"/>
        </a:p>
      </dsp:txBody>
      <dsp:txXfrm>
        <a:off x="238791" y="2721933"/>
        <a:ext cx="1145237" cy="1145237"/>
      </dsp:txXfrm>
    </dsp:sp>
    <dsp:sp modelId="{87C531AD-26C5-4057-9402-2417C3682A68}">
      <dsp:nvSpPr>
        <dsp:cNvPr id="0" name=""/>
        <dsp:cNvSpPr/>
      </dsp:nvSpPr>
      <dsp:spPr>
        <a:xfrm rot="5381394">
          <a:off x="1731415" y="3168212"/>
          <a:ext cx="453334" cy="240267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9981C-E1E4-42FE-AAF1-66A8A7F513CE}">
      <dsp:nvSpPr>
        <dsp:cNvPr id="0" name=""/>
        <dsp:cNvSpPr/>
      </dsp:nvSpPr>
      <dsp:spPr>
        <a:xfrm>
          <a:off x="2281350" y="2459934"/>
          <a:ext cx="1644423" cy="16444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Biosíntesis de compuestos organoclorados </a:t>
          </a:r>
          <a:r>
            <a:rPr lang="es-ES" sz="1400" b="1" kern="1200"/>
            <a:t>hidrosolubles</a:t>
          </a:r>
          <a:r>
            <a:rPr lang="es-ES" sz="1400" kern="1200"/>
            <a:t> en la fruta</a:t>
          </a:r>
          <a:endParaRPr lang="es-CO" sz="1400" kern="1200"/>
        </a:p>
      </dsp:txBody>
      <dsp:txXfrm>
        <a:off x="2522170" y="2700754"/>
        <a:ext cx="1162783" cy="1162783"/>
      </dsp:txXfrm>
    </dsp:sp>
    <dsp:sp modelId="{4ADC7EA0-3E8A-4547-B88D-09231AC8FD1B}">
      <dsp:nvSpPr>
        <dsp:cNvPr id="0" name=""/>
        <dsp:cNvSpPr/>
      </dsp:nvSpPr>
      <dsp:spPr>
        <a:xfrm>
          <a:off x="2876894" y="2106333"/>
          <a:ext cx="453334" cy="240267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A310-E2CC-405C-A96F-DEF6E9912AFB}">
      <dsp:nvSpPr>
        <dsp:cNvPr id="0" name=""/>
        <dsp:cNvSpPr/>
      </dsp:nvSpPr>
      <dsp:spPr>
        <a:xfrm>
          <a:off x="2268836" y="337148"/>
          <a:ext cx="1669451" cy="16694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latin typeface="Calibri" panose="020F0502020204030204"/>
              <a:ea typeface="+mn-ea"/>
              <a:cs typeface="+mn-cs"/>
            </a:rPr>
            <a:t>Formación de compuestos organoclorados </a:t>
          </a:r>
          <a:r>
            <a:rPr lang="es-ES" sz="1400" b="1" kern="1200">
              <a:latin typeface="Calibri" panose="020F0502020204030204"/>
              <a:ea typeface="+mn-ea"/>
              <a:cs typeface="+mn-cs"/>
            </a:rPr>
            <a:t>lipofílicos</a:t>
          </a:r>
          <a:r>
            <a:rPr lang="es-ES" sz="1400" kern="1200">
              <a:latin typeface="Calibri" panose="020F0502020204030204"/>
              <a:ea typeface="+mn-ea"/>
              <a:cs typeface="+mn-cs"/>
            </a:rPr>
            <a:t> durante la esterilización</a:t>
          </a:r>
          <a:endParaRPr lang="es-CO" sz="1400" kern="1200">
            <a:latin typeface="Calibri" panose="020F0502020204030204"/>
            <a:ea typeface="+mn-ea"/>
            <a:cs typeface="+mn-cs"/>
          </a:endParaRPr>
        </a:p>
      </dsp:txBody>
      <dsp:txXfrm>
        <a:off x="2513321" y="581633"/>
        <a:ext cx="1180481" cy="1180481"/>
      </dsp:txXfrm>
    </dsp:sp>
    <dsp:sp modelId="{6CB9ACD0-5C47-454E-8D8C-98B5F5827F2B}">
      <dsp:nvSpPr>
        <dsp:cNvPr id="0" name=""/>
        <dsp:cNvSpPr/>
      </dsp:nvSpPr>
      <dsp:spPr>
        <a:xfrm rot="5400402">
          <a:off x="4066268" y="1051879"/>
          <a:ext cx="453334" cy="240267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177FCF-09B8-4887-B570-45286840F1F2}">
      <dsp:nvSpPr>
        <dsp:cNvPr id="0" name=""/>
        <dsp:cNvSpPr/>
      </dsp:nvSpPr>
      <dsp:spPr>
        <a:xfrm>
          <a:off x="4633983" y="337148"/>
          <a:ext cx="1670004" cy="167000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/>
            <a:t>Reacción</a:t>
          </a:r>
          <a:r>
            <a:rPr lang="es-ES" sz="1300" kern="1200"/>
            <a:t> de compuestos organoclorados con los </a:t>
          </a:r>
          <a:r>
            <a:rPr lang="es-ES" sz="1300" b="1" kern="1200"/>
            <a:t>triglicéridos</a:t>
          </a:r>
          <a:r>
            <a:rPr lang="es-ES" sz="1300" kern="1200"/>
            <a:t> del aceite</a:t>
          </a:r>
          <a:endParaRPr lang="es-CO" sz="1300" kern="1200"/>
        </a:p>
      </dsp:txBody>
      <dsp:txXfrm>
        <a:off x="4878549" y="581714"/>
        <a:ext cx="1180872" cy="1180872"/>
      </dsp:txXfrm>
    </dsp:sp>
    <dsp:sp modelId="{7A9D33A7-1E74-45ED-A158-BEE5615C99E7}">
      <dsp:nvSpPr>
        <dsp:cNvPr id="0" name=""/>
        <dsp:cNvSpPr/>
      </dsp:nvSpPr>
      <dsp:spPr>
        <a:xfrm rot="10800000">
          <a:off x="5242318" y="2120486"/>
          <a:ext cx="453334" cy="240267"/>
        </a:xfrm>
        <a:prstGeom prst="triangl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BB7F6-C11C-471A-AB35-230D7BCB26E8}">
      <dsp:nvSpPr>
        <dsp:cNvPr id="0" name=""/>
        <dsp:cNvSpPr/>
      </dsp:nvSpPr>
      <dsp:spPr>
        <a:xfrm>
          <a:off x="4585908" y="2460487"/>
          <a:ext cx="1766153" cy="17661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/>
            <a:t>Formación de </a:t>
          </a:r>
          <a:r>
            <a:rPr lang="es-ES" sz="2100" b="1" kern="1200"/>
            <a:t>MCPD</a:t>
          </a:r>
          <a:endParaRPr lang="es-CO" sz="2100" b="1" kern="1200"/>
        </a:p>
      </dsp:txBody>
      <dsp:txXfrm>
        <a:off x="4844555" y="2719134"/>
        <a:ext cx="1248859" cy="12488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42F1D-C439-49F2-B1F6-797C72C0AC89}">
      <dsp:nvSpPr>
        <dsp:cNvPr id="0" name=""/>
        <dsp:cNvSpPr/>
      </dsp:nvSpPr>
      <dsp:spPr>
        <a:xfrm>
          <a:off x="289921" y="-360894"/>
          <a:ext cx="2499806" cy="238116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0928F-3E63-4E30-92A9-844571FE1189}">
      <dsp:nvSpPr>
        <dsp:cNvPr id="0" name=""/>
        <dsp:cNvSpPr/>
      </dsp:nvSpPr>
      <dsp:spPr>
        <a:xfrm>
          <a:off x="925454" y="570643"/>
          <a:ext cx="1219611" cy="28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500" b="1" kern="120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CULTIVO</a:t>
          </a:r>
        </a:p>
      </dsp:txBody>
      <dsp:txXfrm>
        <a:off x="925454" y="570643"/>
        <a:ext cx="1219611" cy="289946"/>
      </dsp:txXfrm>
    </dsp:sp>
    <dsp:sp modelId="{2E7F2C35-14E4-43FA-A66E-D2934A9A67ED}">
      <dsp:nvSpPr>
        <dsp:cNvPr id="0" name=""/>
        <dsp:cNvSpPr/>
      </dsp:nvSpPr>
      <dsp:spPr>
        <a:xfrm>
          <a:off x="-151080" y="814028"/>
          <a:ext cx="2604533" cy="250537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F2F29-8314-4772-B32C-BFD20B692C63}">
      <dsp:nvSpPr>
        <dsp:cNvPr id="0" name=""/>
        <dsp:cNvSpPr/>
      </dsp:nvSpPr>
      <dsp:spPr>
        <a:xfrm>
          <a:off x="344046" y="1696495"/>
          <a:ext cx="1154216" cy="609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500" b="1" kern="120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PLANTA DE BENEFICIO</a:t>
          </a:r>
        </a:p>
      </dsp:txBody>
      <dsp:txXfrm>
        <a:off x="344046" y="1696495"/>
        <a:ext cx="1154216" cy="609989"/>
      </dsp:txXfrm>
    </dsp:sp>
    <dsp:sp modelId="{4E6C8C0D-C8CC-40D4-AB27-438726F96213}">
      <dsp:nvSpPr>
        <dsp:cNvPr id="0" name=""/>
        <dsp:cNvSpPr/>
      </dsp:nvSpPr>
      <dsp:spPr>
        <a:xfrm>
          <a:off x="561295" y="2227437"/>
          <a:ext cx="2103779" cy="213051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C0FEC-491A-4966-8715-E81819DBE303}">
      <dsp:nvSpPr>
        <dsp:cNvPr id="0" name=""/>
        <dsp:cNvSpPr/>
      </dsp:nvSpPr>
      <dsp:spPr>
        <a:xfrm>
          <a:off x="882190" y="2972946"/>
          <a:ext cx="1484995" cy="609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REFINACIÓN</a:t>
          </a:r>
        </a:p>
      </dsp:txBody>
      <dsp:txXfrm>
        <a:off x="882190" y="2972946"/>
        <a:ext cx="1484995" cy="609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0.28172</cdr:x>
      <cdr:y>0.38358</cdr:y>
    </cdr:from>
    <cdr:to>
      <cdr:x>0.71828</cdr:x>
      <cdr:y>0.69222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D3C0605D-CE78-62B2-0AAC-87B8B09D1DFA}"/>
            </a:ext>
          </a:extLst>
        </cdr:cNvPr>
        <cdr:cNvSpPr txBox="1"/>
      </cdr:nvSpPr>
      <cdr:spPr>
        <a:xfrm xmlns:a="http://schemas.openxmlformats.org/drawingml/2006/main">
          <a:off x="1165166" y="1255162"/>
          <a:ext cx="1805569" cy="1009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" sz="2000" b="1" u="sng" dirty="0">
              <a:solidFill>
                <a:schemeClr val="tx1"/>
              </a:solidFill>
              <a:latin typeface="Arial Nova" panose="020B0504020202020204" pitchFamily="34" charset="0"/>
            </a:rPr>
            <a:t>2022</a:t>
          </a:r>
        </a:p>
        <a:p xmlns:a="http://schemas.openxmlformats.org/drawingml/2006/main">
          <a:pPr algn="ctr"/>
          <a:r>
            <a:rPr lang="es-ES" sz="2000" b="1" dirty="0">
              <a:solidFill>
                <a:schemeClr val="tx1"/>
              </a:solidFill>
              <a:latin typeface="Arial Nova" panose="020B0504020202020204" pitchFamily="34" charset="0"/>
            </a:rPr>
            <a:t>245 </a:t>
          </a:r>
        </a:p>
        <a:p xmlns:a="http://schemas.openxmlformats.org/drawingml/2006/main">
          <a:pPr algn="ctr"/>
          <a:r>
            <a:rPr lang="es-ES" sz="1600" b="1" dirty="0">
              <a:solidFill>
                <a:schemeClr val="tx1"/>
              </a:solidFill>
              <a:latin typeface="Arial Nova" panose="020B0504020202020204" pitchFamily="34" charset="0"/>
            </a:rPr>
            <a:t>MM Ton</a:t>
          </a:r>
          <a:endParaRPr lang="es-CO" sz="2000" b="1" dirty="0">
            <a:solidFill>
              <a:schemeClr val="tx1"/>
            </a:solidFill>
            <a:latin typeface="Arial Nova" panose="020B05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0.07571</cdr:x>
      <cdr:y>0.6923</cdr:y>
    </cdr:from>
    <cdr:to>
      <cdr:x>0.96782</cdr:x>
      <cdr:y>0.6923</cdr:y>
    </cdr:to>
    <cdr:cxnSp macro="">
      <cdr:nvCxnSpPr>
        <cdr:cNvPr id="5" name="Conector recto 4">
          <a:extLst xmlns:a="http://schemas.openxmlformats.org/drawingml/2006/main">
            <a:ext uri="{FF2B5EF4-FFF2-40B4-BE49-F238E27FC236}">
              <a16:creationId xmlns:a16="http://schemas.microsoft.com/office/drawing/2014/main" id="{A3CF9017-01FF-7C79-468D-C3424D36BCC2}"/>
            </a:ext>
          </a:extLst>
        </cdr:cNvPr>
        <cdr:cNvCxnSpPr/>
      </cdr:nvCxnSpPr>
      <cdr:spPr>
        <a:xfrm xmlns:a="http://schemas.openxmlformats.org/drawingml/2006/main">
          <a:off x="810393" y="2908291"/>
          <a:ext cx="9549362" cy="0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2D763-9D94-492B-AB5D-85594AF55E4F}" type="datetimeFigureOut">
              <a:rPr lang="es-CO" smtClean="0"/>
              <a:t>12/12/2023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B1D00-FCED-44C6-AA00-B4BD30BF202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878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6B3FD-5C97-4BED-AB46-672D96B2DCB0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6405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53% DE LAS EXPORTACIONES FUERON A EUROPA</a:t>
            </a: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2F835-EAC9-4103-838C-AD95EE1E33C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010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57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/>
              <a:t>Explicación preliminar de la gráfica</a:t>
            </a:r>
          </a:p>
          <a:p>
            <a:pPr marL="228600" indent="-228600">
              <a:buAutoNum type="arabicPeriod"/>
            </a:pPr>
            <a:r>
              <a:rPr lang="es-CO"/>
              <a:t>Notemos que la línea roja es el máximo permitido.</a:t>
            </a:r>
          </a:p>
          <a:p>
            <a:pPr marL="228600" indent="-228600">
              <a:buAutoNum type="arabicPeriod"/>
            </a:pPr>
            <a:r>
              <a:rPr lang="es-CO"/>
              <a:t>Cada grupo de barras es una muestra, analizada por diferentes laboratorios.</a:t>
            </a:r>
          </a:p>
          <a:p>
            <a:pPr marL="228600" indent="-228600">
              <a:buAutoNum type="arabicPeriod"/>
            </a:pPr>
            <a:endParaRPr lang="es-CO"/>
          </a:p>
          <a:p>
            <a:pPr marL="0" indent="0">
              <a:buNone/>
            </a:pPr>
            <a:r>
              <a:rPr lang="es-CO"/>
              <a:t>Análisis de resultados</a:t>
            </a:r>
          </a:p>
          <a:p>
            <a:pPr marL="228600" indent="-228600">
              <a:buAutoNum type="arabicPeriod"/>
            </a:pPr>
            <a:r>
              <a:rPr lang="es-CO"/>
              <a:t>MOSH por encima de límite máximo (según </a:t>
            </a:r>
            <a:r>
              <a:rPr lang="es-CO" err="1"/>
              <a:t>Daabon</a:t>
            </a:r>
            <a:r>
              <a:rPr lang="es-CO"/>
              <a:t>). Disminución de muestreo de miércoles a viernes.</a:t>
            </a:r>
          </a:p>
          <a:p>
            <a:pPr marL="228600" indent="-228600">
              <a:buAutoNum type="arabicPeriod"/>
            </a:pPr>
            <a:r>
              <a:rPr lang="es-CO"/>
              <a:t>No estamos lejos de entrar en especificación, se trataría de identificar las fuentes de contaminación.</a:t>
            </a:r>
          </a:p>
          <a:p>
            <a:pPr marL="0" indent="0">
              <a:buNone/>
            </a:pPr>
            <a:endParaRPr lang="es-CO"/>
          </a:p>
          <a:p>
            <a:pPr marL="0" indent="0">
              <a:buNone/>
            </a:pPr>
            <a:r>
              <a:rPr lang="es-CO"/>
              <a:t>Conclusiones</a:t>
            </a:r>
          </a:p>
          <a:p>
            <a:pPr marL="228600" indent="-228600">
              <a:buAutoNum type="arabicPeriod"/>
            </a:pPr>
            <a:r>
              <a:rPr lang="es-CO"/>
              <a:t>Aún estamos entendiendo por qué las diferencias entre cada laboratorio. La incertidumbre de cada laboratorio afectaría la interpretación de los resultados.</a:t>
            </a:r>
          </a:p>
          <a:p>
            <a:pPr marL="228600" indent="-228600">
              <a:buAutoNum type="arabicPeriod"/>
            </a:pPr>
            <a:r>
              <a:rPr lang="es-CO"/>
              <a:t>La determinación de Primoris nos puede dar un </a:t>
            </a:r>
            <a:r>
              <a:rPr lang="es-CO" b="1"/>
              <a:t>falso negativo.</a:t>
            </a: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09595-A77C-4B00-890F-73C7F70B102F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09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DC999-3F52-4DC4-9050-B8CFFA23A618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243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latin typeface="Century Gothic (Cuerpo)"/>
              </a:rPr>
              <a:t>Control a la calidad de las materias primas, insumos y servicios que afectan la calidad de los productos terminados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39AA-CF96-4A01-96A8-473A2653F2E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4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5">
            <a:extLst>
              <a:ext uri="{FF2B5EF4-FFF2-40B4-BE49-F238E27FC236}">
                <a16:creationId xmlns:a16="http://schemas.microsoft.com/office/drawing/2014/main" id="{4FBD8FD9-D29F-04BB-A5C9-4C500CBCB5D1}"/>
              </a:ext>
            </a:extLst>
          </p:cNvPr>
          <p:cNvSpPr/>
          <p:nvPr userDrawn="1"/>
        </p:nvSpPr>
        <p:spPr>
          <a:xfrm>
            <a:off x="5058294" y="2152650"/>
            <a:ext cx="4750671" cy="25527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6">
            <a:extLst>
              <a:ext uri="{FF2B5EF4-FFF2-40B4-BE49-F238E27FC236}">
                <a16:creationId xmlns:a16="http://schemas.microsoft.com/office/drawing/2014/main" id="{395AC447-57CD-C2D8-D6DE-14B1258B5DA5}"/>
              </a:ext>
            </a:extLst>
          </p:cNvPr>
          <p:cNvSpPr/>
          <p:nvPr userDrawn="1"/>
        </p:nvSpPr>
        <p:spPr>
          <a:xfrm flipH="1">
            <a:off x="2383035" y="2152650"/>
            <a:ext cx="2675257" cy="255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latin typeface="Century Gothic" panose="020B0502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01DD79-65B7-F3AD-DB79-3515781C65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488" y="2744373"/>
            <a:ext cx="1398351" cy="13692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D0269-D907-C600-4355-3A60EEC7F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058" y="3912289"/>
            <a:ext cx="4750672" cy="3471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2218E4-3EFA-5455-E490-2047ED250F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1057" y="2425146"/>
            <a:ext cx="4750672" cy="1468092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09099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FB7B3436-92A9-EB24-5AFB-4B2F8E2AD417}"/>
              </a:ext>
            </a:extLst>
          </p:cNvPr>
          <p:cNvSpPr/>
          <p:nvPr userDrawn="1"/>
        </p:nvSpPr>
        <p:spPr>
          <a:xfrm>
            <a:off x="2186996" y="2733040"/>
            <a:ext cx="3909004" cy="13106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7EB81-3714-93CE-375E-797E921C6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6996" y="2733039"/>
            <a:ext cx="3909004" cy="1310640"/>
          </a:xfrm>
          <a:prstGeom prst="rect">
            <a:avLst/>
          </a:prstGeom>
        </p:spPr>
        <p:txBody>
          <a:bodyPr anchor="ctr"/>
          <a:lstStyle>
            <a:lvl1pPr algn="ctr">
              <a:defRPr sz="4800"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endParaRPr lang="es-ES_tradnl" noProof="0"/>
          </a:p>
        </p:txBody>
      </p:sp>
      <p:sp>
        <p:nvSpPr>
          <p:cNvPr id="3" name="Rectángulo 2"/>
          <p:cNvSpPr/>
          <p:nvPr userDrawn="1"/>
        </p:nvSpPr>
        <p:spPr>
          <a:xfrm>
            <a:off x="2084173" y="2733039"/>
            <a:ext cx="102823" cy="131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508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ido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37CA-C099-DA88-0CFC-8D7E73679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704" y="520492"/>
            <a:ext cx="6092686" cy="154167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56CD0-A5FE-755B-9852-8CA62D7B4C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4703" y="2305878"/>
            <a:ext cx="6092687" cy="24899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68667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37CA-C099-DA88-0CFC-8D7E73679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704" y="520492"/>
            <a:ext cx="6092686" cy="154167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56CD0-A5FE-755B-9852-8CA62D7B4C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4703" y="2305878"/>
            <a:ext cx="6092687" cy="24899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164038-5A15-D43E-0EDB-989582EBBF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5693" y="116104"/>
            <a:ext cx="5146920" cy="6627596"/>
          </a:xfrm>
          <a:custGeom>
            <a:avLst/>
            <a:gdLst>
              <a:gd name="connsiteX0" fmla="*/ 0 w 4943061"/>
              <a:gd name="connsiteY0" fmla="*/ 0 h 6612834"/>
              <a:gd name="connsiteX1" fmla="*/ 4943061 w 4943061"/>
              <a:gd name="connsiteY1" fmla="*/ 0 h 6612834"/>
              <a:gd name="connsiteX2" fmla="*/ 4943061 w 4943061"/>
              <a:gd name="connsiteY2" fmla="*/ 6612834 h 6612834"/>
              <a:gd name="connsiteX3" fmla="*/ 0 w 4943061"/>
              <a:gd name="connsiteY3" fmla="*/ 6612834 h 6612834"/>
              <a:gd name="connsiteX4" fmla="*/ 0 w 4943061"/>
              <a:gd name="connsiteY4" fmla="*/ 0 h 6612834"/>
              <a:gd name="connsiteX0" fmla="*/ 1152939 w 4943061"/>
              <a:gd name="connsiteY0" fmla="*/ 26504 h 6612834"/>
              <a:gd name="connsiteX1" fmla="*/ 4943061 w 4943061"/>
              <a:gd name="connsiteY1" fmla="*/ 0 h 6612834"/>
              <a:gd name="connsiteX2" fmla="*/ 4943061 w 4943061"/>
              <a:gd name="connsiteY2" fmla="*/ 6612834 h 6612834"/>
              <a:gd name="connsiteX3" fmla="*/ 0 w 4943061"/>
              <a:gd name="connsiteY3" fmla="*/ 6612834 h 6612834"/>
              <a:gd name="connsiteX4" fmla="*/ 1152939 w 4943061"/>
              <a:gd name="connsiteY4" fmla="*/ 26504 h 6612834"/>
              <a:gd name="connsiteX0" fmla="*/ 940904 w 4943061"/>
              <a:gd name="connsiteY0" fmla="*/ 0 h 6626087"/>
              <a:gd name="connsiteX1" fmla="*/ 4943061 w 4943061"/>
              <a:gd name="connsiteY1" fmla="*/ 13253 h 6626087"/>
              <a:gd name="connsiteX2" fmla="*/ 4943061 w 4943061"/>
              <a:gd name="connsiteY2" fmla="*/ 6626087 h 6626087"/>
              <a:gd name="connsiteX3" fmla="*/ 0 w 4943061"/>
              <a:gd name="connsiteY3" fmla="*/ 6626087 h 6626087"/>
              <a:gd name="connsiteX4" fmla="*/ 940904 w 4943061"/>
              <a:gd name="connsiteY4" fmla="*/ 0 h 6626087"/>
              <a:gd name="connsiteX0" fmla="*/ 954156 w 4943061"/>
              <a:gd name="connsiteY0" fmla="*/ 0 h 6612835"/>
              <a:gd name="connsiteX1" fmla="*/ 4943061 w 4943061"/>
              <a:gd name="connsiteY1" fmla="*/ 1 h 6612835"/>
              <a:gd name="connsiteX2" fmla="*/ 4943061 w 4943061"/>
              <a:gd name="connsiteY2" fmla="*/ 6612835 h 6612835"/>
              <a:gd name="connsiteX3" fmla="*/ 0 w 4943061"/>
              <a:gd name="connsiteY3" fmla="*/ 6612835 h 6612835"/>
              <a:gd name="connsiteX4" fmla="*/ 954156 w 4943061"/>
              <a:gd name="connsiteY4" fmla="*/ 0 h 6612835"/>
              <a:gd name="connsiteX0" fmla="*/ 914399 w 4943061"/>
              <a:gd name="connsiteY0" fmla="*/ 0 h 6626087"/>
              <a:gd name="connsiteX1" fmla="*/ 4943061 w 4943061"/>
              <a:gd name="connsiteY1" fmla="*/ 13253 h 6626087"/>
              <a:gd name="connsiteX2" fmla="*/ 4943061 w 4943061"/>
              <a:gd name="connsiteY2" fmla="*/ 6626087 h 6626087"/>
              <a:gd name="connsiteX3" fmla="*/ 0 w 4943061"/>
              <a:gd name="connsiteY3" fmla="*/ 6626087 h 6626087"/>
              <a:gd name="connsiteX4" fmla="*/ 914399 w 4943061"/>
              <a:gd name="connsiteY4" fmla="*/ 0 h 6626087"/>
              <a:gd name="connsiteX0" fmla="*/ 947853 w 4976515"/>
              <a:gd name="connsiteY0" fmla="*/ 0 h 6626087"/>
              <a:gd name="connsiteX1" fmla="*/ 4976515 w 4976515"/>
              <a:gd name="connsiteY1" fmla="*/ 13253 h 6626087"/>
              <a:gd name="connsiteX2" fmla="*/ 4976515 w 4976515"/>
              <a:gd name="connsiteY2" fmla="*/ 6626087 h 6626087"/>
              <a:gd name="connsiteX3" fmla="*/ 0 w 4976515"/>
              <a:gd name="connsiteY3" fmla="*/ 6626087 h 6626087"/>
              <a:gd name="connsiteX4" fmla="*/ 947853 w 4976515"/>
              <a:gd name="connsiteY4" fmla="*/ 0 h 6626087"/>
              <a:gd name="connsiteX0" fmla="*/ 947853 w 4976515"/>
              <a:gd name="connsiteY0" fmla="*/ 2606 h 6628693"/>
              <a:gd name="connsiteX1" fmla="*/ 4970165 w 4976515"/>
              <a:gd name="connsiteY1" fmla="*/ 0 h 6628693"/>
              <a:gd name="connsiteX2" fmla="*/ 4976515 w 4976515"/>
              <a:gd name="connsiteY2" fmla="*/ 6628693 h 6628693"/>
              <a:gd name="connsiteX3" fmla="*/ 0 w 4976515"/>
              <a:gd name="connsiteY3" fmla="*/ 6628693 h 6628693"/>
              <a:gd name="connsiteX4" fmla="*/ 947853 w 4976515"/>
              <a:gd name="connsiteY4" fmla="*/ 2606 h 6628693"/>
              <a:gd name="connsiteX0" fmla="*/ 947853 w 4983146"/>
              <a:gd name="connsiteY0" fmla="*/ 2606 h 6628693"/>
              <a:gd name="connsiteX1" fmla="*/ 4982865 w 4983146"/>
              <a:gd name="connsiteY1" fmla="*/ 0 h 6628693"/>
              <a:gd name="connsiteX2" fmla="*/ 4976515 w 4983146"/>
              <a:gd name="connsiteY2" fmla="*/ 6628693 h 6628693"/>
              <a:gd name="connsiteX3" fmla="*/ 0 w 4983146"/>
              <a:gd name="connsiteY3" fmla="*/ 6628693 h 6628693"/>
              <a:gd name="connsiteX4" fmla="*/ 947853 w 4983146"/>
              <a:gd name="connsiteY4" fmla="*/ 2606 h 6628693"/>
              <a:gd name="connsiteX0" fmla="*/ 947853 w 4977126"/>
              <a:gd name="connsiteY0" fmla="*/ 2606 h 6628693"/>
              <a:gd name="connsiteX1" fmla="*/ 4976515 w 4977126"/>
              <a:gd name="connsiteY1" fmla="*/ 0 h 6628693"/>
              <a:gd name="connsiteX2" fmla="*/ 4976515 w 4977126"/>
              <a:gd name="connsiteY2" fmla="*/ 6628693 h 6628693"/>
              <a:gd name="connsiteX3" fmla="*/ 0 w 4977126"/>
              <a:gd name="connsiteY3" fmla="*/ 6628693 h 6628693"/>
              <a:gd name="connsiteX4" fmla="*/ 947853 w 4977126"/>
              <a:gd name="connsiteY4" fmla="*/ 2606 h 66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26" h="6628693">
                <a:moveTo>
                  <a:pt x="947853" y="2606"/>
                </a:moveTo>
                <a:lnTo>
                  <a:pt x="4976515" y="0"/>
                </a:lnTo>
                <a:cubicBezTo>
                  <a:pt x="4978632" y="2209564"/>
                  <a:pt x="4974398" y="4419129"/>
                  <a:pt x="4976515" y="6628693"/>
                </a:cubicBezTo>
                <a:lnTo>
                  <a:pt x="0" y="6628693"/>
                </a:lnTo>
                <a:lnTo>
                  <a:pt x="947853" y="2606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marL="0" indent="0" algn="ctr">
              <a:spcAft>
                <a:spcPts val="2400"/>
              </a:spcAft>
              <a:buNone/>
              <a:defRPr sz="1800" b="0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2FA9-C265-E00A-EBC2-0BD352BC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686" y="715617"/>
            <a:ext cx="5642114" cy="1391479"/>
          </a:xfrm>
          <a:prstGeom prst="rect">
            <a:avLst/>
          </a:prstGeom>
        </p:spPr>
        <p:txBody>
          <a:bodyPr/>
          <a:lstStyle>
            <a:lvl1pPr algn="ctr">
              <a:defRPr sz="48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2EB23-41A0-6470-5041-8125A4847E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81870" y="2223190"/>
            <a:ext cx="5642113" cy="37449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err="1"/>
              <a:t>Título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7" name="Rectángulo 9">
            <a:extLst>
              <a:ext uri="{FF2B5EF4-FFF2-40B4-BE49-F238E27FC236}">
                <a16:creationId xmlns:a16="http://schemas.microsoft.com/office/drawing/2014/main" id="{F95CBF3E-37B9-3A2B-6273-23B62CE3E32C}"/>
              </a:ext>
            </a:extLst>
          </p:cNvPr>
          <p:cNvSpPr/>
          <p:nvPr userDrawn="1"/>
        </p:nvSpPr>
        <p:spPr>
          <a:xfrm flipH="1">
            <a:off x="770257" y="1058008"/>
            <a:ext cx="3387329" cy="33873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D34156D-B5FB-A2AA-32BA-2BFB4229DC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5165" y="1358348"/>
            <a:ext cx="4227513" cy="42275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800" b="0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2189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ido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BDBBB-79D7-F111-9C04-E2446B92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56433"/>
            <a:ext cx="10515600" cy="893762"/>
          </a:xfrm>
          <a:prstGeom prst="rect">
            <a:avLst/>
          </a:prstGeom>
        </p:spPr>
        <p:txBody>
          <a:bodyPr anchor="t"/>
          <a:lstStyle>
            <a:lvl1pPr algn="ctr">
              <a:defRPr sz="54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777B6-BE89-0638-AAFF-05D4A5A6B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03401"/>
            <a:ext cx="10515600" cy="371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361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486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084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5ABF8-009D-66FC-F3B6-A7125AF44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390" y="1295401"/>
            <a:ext cx="6321287" cy="2133599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rgbClr val="21372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BE305-E219-E87D-346C-E05B8847D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390" y="3655047"/>
            <a:ext cx="6321287" cy="10494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137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5654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7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FB7B3436-92A9-EB24-5AFB-4B2F8E2AD417}"/>
              </a:ext>
            </a:extLst>
          </p:cNvPr>
          <p:cNvSpPr/>
          <p:nvPr userDrawn="1"/>
        </p:nvSpPr>
        <p:spPr>
          <a:xfrm>
            <a:off x="2186996" y="2733040"/>
            <a:ext cx="3909004" cy="13106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2084173" y="2733039"/>
            <a:ext cx="102823" cy="131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6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5">
            <a:extLst>
              <a:ext uri="{FF2B5EF4-FFF2-40B4-BE49-F238E27FC236}">
                <a16:creationId xmlns:a16="http://schemas.microsoft.com/office/drawing/2014/main" id="{3118B8BD-CDD2-9D35-C300-7E0BB9651480}"/>
              </a:ext>
            </a:extLst>
          </p:cNvPr>
          <p:cNvSpPr/>
          <p:nvPr userDrawn="1"/>
        </p:nvSpPr>
        <p:spPr>
          <a:xfrm>
            <a:off x="5058294" y="2152650"/>
            <a:ext cx="4750671" cy="25527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6">
            <a:extLst>
              <a:ext uri="{FF2B5EF4-FFF2-40B4-BE49-F238E27FC236}">
                <a16:creationId xmlns:a16="http://schemas.microsoft.com/office/drawing/2014/main" id="{6607DFC8-9BC1-48F7-AAD1-CE5A77DC18CA}"/>
              </a:ext>
            </a:extLst>
          </p:cNvPr>
          <p:cNvSpPr/>
          <p:nvPr userDrawn="1"/>
        </p:nvSpPr>
        <p:spPr>
          <a:xfrm flipH="1">
            <a:off x="2383035" y="2152650"/>
            <a:ext cx="2675257" cy="255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B418BE6-3EBC-0A04-DB34-F97426D35C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488" y="2744373"/>
            <a:ext cx="1398351" cy="13692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67C8BE9-57DC-1652-8B4E-7CCC6D355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058" y="3912289"/>
            <a:ext cx="4750672" cy="3471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F6A0E7B-2CA4-F6C5-705E-3573E04547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1057" y="2425146"/>
            <a:ext cx="4750672" cy="1468092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036454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FB7B3436-92A9-EB24-5AFB-4B2F8E2AD417}"/>
              </a:ext>
            </a:extLst>
          </p:cNvPr>
          <p:cNvSpPr/>
          <p:nvPr userDrawn="1"/>
        </p:nvSpPr>
        <p:spPr>
          <a:xfrm>
            <a:off x="2186996" y="2733040"/>
            <a:ext cx="3909004" cy="13106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2084173" y="2733039"/>
            <a:ext cx="102823" cy="131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542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ido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37CA-C099-DA88-0CFC-8D7E73679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704" y="520492"/>
            <a:ext cx="6092686" cy="154167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56CD0-A5FE-755B-9852-8CA62D7B4C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4703" y="2305878"/>
            <a:ext cx="6092687" cy="24899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32097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37CA-C099-DA88-0CFC-8D7E73679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704" y="520492"/>
            <a:ext cx="6092686" cy="154167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56CD0-A5FE-755B-9852-8CA62D7B4C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4703" y="2305878"/>
            <a:ext cx="6092687" cy="24899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164038-5A15-D43E-0EDB-989582EBBF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15486" y="116104"/>
            <a:ext cx="4977126" cy="6627596"/>
          </a:xfrm>
          <a:custGeom>
            <a:avLst/>
            <a:gdLst>
              <a:gd name="connsiteX0" fmla="*/ 0 w 4943061"/>
              <a:gd name="connsiteY0" fmla="*/ 0 h 6612834"/>
              <a:gd name="connsiteX1" fmla="*/ 4943061 w 4943061"/>
              <a:gd name="connsiteY1" fmla="*/ 0 h 6612834"/>
              <a:gd name="connsiteX2" fmla="*/ 4943061 w 4943061"/>
              <a:gd name="connsiteY2" fmla="*/ 6612834 h 6612834"/>
              <a:gd name="connsiteX3" fmla="*/ 0 w 4943061"/>
              <a:gd name="connsiteY3" fmla="*/ 6612834 h 6612834"/>
              <a:gd name="connsiteX4" fmla="*/ 0 w 4943061"/>
              <a:gd name="connsiteY4" fmla="*/ 0 h 6612834"/>
              <a:gd name="connsiteX0" fmla="*/ 1152939 w 4943061"/>
              <a:gd name="connsiteY0" fmla="*/ 26504 h 6612834"/>
              <a:gd name="connsiteX1" fmla="*/ 4943061 w 4943061"/>
              <a:gd name="connsiteY1" fmla="*/ 0 h 6612834"/>
              <a:gd name="connsiteX2" fmla="*/ 4943061 w 4943061"/>
              <a:gd name="connsiteY2" fmla="*/ 6612834 h 6612834"/>
              <a:gd name="connsiteX3" fmla="*/ 0 w 4943061"/>
              <a:gd name="connsiteY3" fmla="*/ 6612834 h 6612834"/>
              <a:gd name="connsiteX4" fmla="*/ 1152939 w 4943061"/>
              <a:gd name="connsiteY4" fmla="*/ 26504 h 6612834"/>
              <a:gd name="connsiteX0" fmla="*/ 940904 w 4943061"/>
              <a:gd name="connsiteY0" fmla="*/ 0 h 6626087"/>
              <a:gd name="connsiteX1" fmla="*/ 4943061 w 4943061"/>
              <a:gd name="connsiteY1" fmla="*/ 13253 h 6626087"/>
              <a:gd name="connsiteX2" fmla="*/ 4943061 w 4943061"/>
              <a:gd name="connsiteY2" fmla="*/ 6626087 h 6626087"/>
              <a:gd name="connsiteX3" fmla="*/ 0 w 4943061"/>
              <a:gd name="connsiteY3" fmla="*/ 6626087 h 6626087"/>
              <a:gd name="connsiteX4" fmla="*/ 940904 w 4943061"/>
              <a:gd name="connsiteY4" fmla="*/ 0 h 6626087"/>
              <a:gd name="connsiteX0" fmla="*/ 954156 w 4943061"/>
              <a:gd name="connsiteY0" fmla="*/ 0 h 6612835"/>
              <a:gd name="connsiteX1" fmla="*/ 4943061 w 4943061"/>
              <a:gd name="connsiteY1" fmla="*/ 1 h 6612835"/>
              <a:gd name="connsiteX2" fmla="*/ 4943061 w 4943061"/>
              <a:gd name="connsiteY2" fmla="*/ 6612835 h 6612835"/>
              <a:gd name="connsiteX3" fmla="*/ 0 w 4943061"/>
              <a:gd name="connsiteY3" fmla="*/ 6612835 h 6612835"/>
              <a:gd name="connsiteX4" fmla="*/ 954156 w 4943061"/>
              <a:gd name="connsiteY4" fmla="*/ 0 h 6612835"/>
              <a:gd name="connsiteX0" fmla="*/ 914399 w 4943061"/>
              <a:gd name="connsiteY0" fmla="*/ 0 h 6626087"/>
              <a:gd name="connsiteX1" fmla="*/ 4943061 w 4943061"/>
              <a:gd name="connsiteY1" fmla="*/ 13253 h 6626087"/>
              <a:gd name="connsiteX2" fmla="*/ 4943061 w 4943061"/>
              <a:gd name="connsiteY2" fmla="*/ 6626087 h 6626087"/>
              <a:gd name="connsiteX3" fmla="*/ 0 w 4943061"/>
              <a:gd name="connsiteY3" fmla="*/ 6626087 h 6626087"/>
              <a:gd name="connsiteX4" fmla="*/ 914399 w 4943061"/>
              <a:gd name="connsiteY4" fmla="*/ 0 h 6626087"/>
              <a:gd name="connsiteX0" fmla="*/ 947853 w 4976515"/>
              <a:gd name="connsiteY0" fmla="*/ 0 h 6626087"/>
              <a:gd name="connsiteX1" fmla="*/ 4976515 w 4976515"/>
              <a:gd name="connsiteY1" fmla="*/ 13253 h 6626087"/>
              <a:gd name="connsiteX2" fmla="*/ 4976515 w 4976515"/>
              <a:gd name="connsiteY2" fmla="*/ 6626087 h 6626087"/>
              <a:gd name="connsiteX3" fmla="*/ 0 w 4976515"/>
              <a:gd name="connsiteY3" fmla="*/ 6626087 h 6626087"/>
              <a:gd name="connsiteX4" fmla="*/ 947853 w 4976515"/>
              <a:gd name="connsiteY4" fmla="*/ 0 h 6626087"/>
              <a:gd name="connsiteX0" fmla="*/ 947853 w 4976515"/>
              <a:gd name="connsiteY0" fmla="*/ 2606 h 6628693"/>
              <a:gd name="connsiteX1" fmla="*/ 4970165 w 4976515"/>
              <a:gd name="connsiteY1" fmla="*/ 0 h 6628693"/>
              <a:gd name="connsiteX2" fmla="*/ 4976515 w 4976515"/>
              <a:gd name="connsiteY2" fmla="*/ 6628693 h 6628693"/>
              <a:gd name="connsiteX3" fmla="*/ 0 w 4976515"/>
              <a:gd name="connsiteY3" fmla="*/ 6628693 h 6628693"/>
              <a:gd name="connsiteX4" fmla="*/ 947853 w 4976515"/>
              <a:gd name="connsiteY4" fmla="*/ 2606 h 6628693"/>
              <a:gd name="connsiteX0" fmla="*/ 947853 w 4983146"/>
              <a:gd name="connsiteY0" fmla="*/ 2606 h 6628693"/>
              <a:gd name="connsiteX1" fmla="*/ 4982865 w 4983146"/>
              <a:gd name="connsiteY1" fmla="*/ 0 h 6628693"/>
              <a:gd name="connsiteX2" fmla="*/ 4976515 w 4983146"/>
              <a:gd name="connsiteY2" fmla="*/ 6628693 h 6628693"/>
              <a:gd name="connsiteX3" fmla="*/ 0 w 4983146"/>
              <a:gd name="connsiteY3" fmla="*/ 6628693 h 6628693"/>
              <a:gd name="connsiteX4" fmla="*/ 947853 w 4983146"/>
              <a:gd name="connsiteY4" fmla="*/ 2606 h 6628693"/>
              <a:gd name="connsiteX0" fmla="*/ 947853 w 4977126"/>
              <a:gd name="connsiteY0" fmla="*/ 2606 h 6628693"/>
              <a:gd name="connsiteX1" fmla="*/ 4976515 w 4977126"/>
              <a:gd name="connsiteY1" fmla="*/ 0 h 6628693"/>
              <a:gd name="connsiteX2" fmla="*/ 4976515 w 4977126"/>
              <a:gd name="connsiteY2" fmla="*/ 6628693 h 6628693"/>
              <a:gd name="connsiteX3" fmla="*/ 0 w 4977126"/>
              <a:gd name="connsiteY3" fmla="*/ 6628693 h 6628693"/>
              <a:gd name="connsiteX4" fmla="*/ 947853 w 4977126"/>
              <a:gd name="connsiteY4" fmla="*/ 2606 h 66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26" h="6628693">
                <a:moveTo>
                  <a:pt x="947853" y="2606"/>
                </a:moveTo>
                <a:lnTo>
                  <a:pt x="4976515" y="0"/>
                </a:lnTo>
                <a:cubicBezTo>
                  <a:pt x="4978632" y="2209564"/>
                  <a:pt x="4974398" y="4419129"/>
                  <a:pt x="4976515" y="6628693"/>
                </a:cubicBezTo>
                <a:lnTo>
                  <a:pt x="0" y="6628693"/>
                </a:lnTo>
                <a:lnTo>
                  <a:pt x="947853" y="2606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marL="0" indent="0" algn="ctr">
              <a:spcAft>
                <a:spcPts val="2400"/>
              </a:spcAft>
              <a:buNone/>
              <a:defRPr sz="1800" b="0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3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2FA9-C265-E00A-EBC2-0BD352BC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686" y="715617"/>
            <a:ext cx="5642114" cy="1391479"/>
          </a:xfrm>
          <a:prstGeom prst="rect">
            <a:avLst/>
          </a:prstGeom>
        </p:spPr>
        <p:txBody>
          <a:bodyPr/>
          <a:lstStyle>
            <a:lvl1pPr algn="ctr">
              <a:defRPr sz="48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2EB23-41A0-6470-5041-8125A4847E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81870" y="2223190"/>
            <a:ext cx="5642113" cy="37449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err="1"/>
              <a:t>Título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7" name="Rectángulo 9">
            <a:extLst>
              <a:ext uri="{FF2B5EF4-FFF2-40B4-BE49-F238E27FC236}">
                <a16:creationId xmlns:a16="http://schemas.microsoft.com/office/drawing/2014/main" id="{F95CBF3E-37B9-3A2B-6273-23B62CE3E32C}"/>
              </a:ext>
            </a:extLst>
          </p:cNvPr>
          <p:cNvSpPr/>
          <p:nvPr userDrawn="1"/>
        </p:nvSpPr>
        <p:spPr>
          <a:xfrm flipH="1">
            <a:off x="770257" y="1058008"/>
            <a:ext cx="3387329" cy="3387328"/>
          </a:xfrm>
          <a:prstGeom prst="rect">
            <a:avLst/>
          </a:prstGeom>
          <a:solidFill>
            <a:srgbClr val="F09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D34156D-B5FB-A2AA-32BA-2BFB4229DC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5165" y="1358348"/>
            <a:ext cx="4227513" cy="42275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800" b="0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45241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ido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BDBBB-79D7-F111-9C04-E2446B92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56433"/>
            <a:ext cx="10515600" cy="893762"/>
          </a:xfrm>
          <a:prstGeom prst="rect">
            <a:avLst/>
          </a:prstGeom>
        </p:spPr>
        <p:txBody>
          <a:bodyPr anchor="t"/>
          <a:lstStyle>
            <a:lvl1pPr algn="ctr">
              <a:defRPr sz="54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777B6-BE89-0638-AAFF-05D4A5A6B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03401"/>
            <a:ext cx="10515600" cy="371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8133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31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756747"/>
            <a:ext cx="8263759" cy="867103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7269"/>
            <a:ext cx="10515600" cy="3988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1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ido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37CA-C099-DA88-0CFC-8D7E73679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704" y="520492"/>
            <a:ext cx="6092686" cy="154167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56CD0-A5FE-755B-9852-8CA62D7B4C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4703" y="2305878"/>
            <a:ext cx="6092687" cy="24899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49141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37CA-C099-DA88-0CFC-8D7E73679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704" y="520492"/>
            <a:ext cx="6092686" cy="1541670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56CD0-A5FE-755B-9852-8CA62D7B4C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4703" y="2305878"/>
            <a:ext cx="6092687" cy="24899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164038-5A15-D43E-0EDB-989582EBBF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15486" y="116104"/>
            <a:ext cx="4977126" cy="6627596"/>
          </a:xfrm>
          <a:custGeom>
            <a:avLst/>
            <a:gdLst>
              <a:gd name="connsiteX0" fmla="*/ 0 w 4943061"/>
              <a:gd name="connsiteY0" fmla="*/ 0 h 6612834"/>
              <a:gd name="connsiteX1" fmla="*/ 4943061 w 4943061"/>
              <a:gd name="connsiteY1" fmla="*/ 0 h 6612834"/>
              <a:gd name="connsiteX2" fmla="*/ 4943061 w 4943061"/>
              <a:gd name="connsiteY2" fmla="*/ 6612834 h 6612834"/>
              <a:gd name="connsiteX3" fmla="*/ 0 w 4943061"/>
              <a:gd name="connsiteY3" fmla="*/ 6612834 h 6612834"/>
              <a:gd name="connsiteX4" fmla="*/ 0 w 4943061"/>
              <a:gd name="connsiteY4" fmla="*/ 0 h 6612834"/>
              <a:gd name="connsiteX0" fmla="*/ 1152939 w 4943061"/>
              <a:gd name="connsiteY0" fmla="*/ 26504 h 6612834"/>
              <a:gd name="connsiteX1" fmla="*/ 4943061 w 4943061"/>
              <a:gd name="connsiteY1" fmla="*/ 0 h 6612834"/>
              <a:gd name="connsiteX2" fmla="*/ 4943061 w 4943061"/>
              <a:gd name="connsiteY2" fmla="*/ 6612834 h 6612834"/>
              <a:gd name="connsiteX3" fmla="*/ 0 w 4943061"/>
              <a:gd name="connsiteY3" fmla="*/ 6612834 h 6612834"/>
              <a:gd name="connsiteX4" fmla="*/ 1152939 w 4943061"/>
              <a:gd name="connsiteY4" fmla="*/ 26504 h 6612834"/>
              <a:gd name="connsiteX0" fmla="*/ 940904 w 4943061"/>
              <a:gd name="connsiteY0" fmla="*/ 0 h 6626087"/>
              <a:gd name="connsiteX1" fmla="*/ 4943061 w 4943061"/>
              <a:gd name="connsiteY1" fmla="*/ 13253 h 6626087"/>
              <a:gd name="connsiteX2" fmla="*/ 4943061 w 4943061"/>
              <a:gd name="connsiteY2" fmla="*/ 6626087 h 6626087"/>
              <a:gd name="connsiteX3" fmla="*/ 0 w 4943061"/>
              <a:gd name="connsiteY3" fmla="*/ 6626087 h 6626087"/>
              <a:gd name="connsiteX4" fmla="*/ 940904 w 4943061"/>
              <a:gd name="connsiteY4" fmla="*/ 0 h 6626087"/>
              <a:gd name="connsiteX0" fmla="*/ 954156 w 4943061"/>
              <a:gd name="connsiteY0" fmla="*/ 0 h 6612835"/>
              <a:gd name="connsiteX1" fmla="*/ 4943061 w 4943061"/>
              <a:gd name="connsiteY1" fmla="*/ 1 h 6612835"/>
              <a:gd name="connsiteX2" fmla="*/ 4943061 w 4943061"/>
              <a:gd name="connsiteY2" fmla="*/ 6612835 h 6612835"/>
              <a:gd name="connsiteX3" fmla="*/ 0 w 4943061"/>
              <a:gd name="connsiteY3" fmla="*/ 6612835 h 6612835"/>
              <a:gd name="connsiteX4" fmla="*/ 954156 w 4943061"/>
              <a:gd name="connsiteY4" fmla="*/ 0 h 6612835"/>
              <a:gd name="connsiteX0" fmla="*/ 914399 w 4943061"/>
              <a:gd name="connsiteY0" fmla="*/ 0 h 6626087"/>
              <a:gd name="connsiteX1" fmla="*/ 4943061 w 4943061"/>
              <a:gd name="connsiteY1" fmla="*/ 13253 h 6626087"/>
              <a:gd name="connsiteX2" fmla="*/ 4943061 w 4943061"/>
              <a:gd name="connsiteY2" fmla="*/ 6626087 h 6626087"/>
              <a:gd name="connsiteX3" fmla="*/ 0 w 4943061"/>
              <a:gd name="connsiteY3" fmla="*/ 6626087 h 6626087"/>
              <a:gd name="connsiteX4" fmla="*/ 914399 w 4943061"/>
              <a:gd name="connsiteY4" fmla="*/ 0 h 6626087"/>
              <a:gd name="connsiteX0" fmla="*/ 947853 w 4976515"/>
              <a:gd name="connsiteY0" fmla="*/ 0 h 6626087"/>
              <a:gd name="connsiteX1" fmla="*/ 4976515 w 4976515"/>
              <a:gd name="connsiteY1" fmla="*/ 13253 h 6626087"/>
              <a:gd name="connsiteX2" fmla="*/ 4976515 w 4976515"/>
              <a:gd name="connsiteY2" fmla="*/ 6626087 h 6626087"/>
              <a:gd name="connsiteX3" fmla="*/ 0 w 4976515"/>
              <a:gd name="connsiteY3" fmla="*/ 6626087 h 6626087"/>
              <a:gd name="connsiteX4" fmla="*/ 947853 w 4976515"/>
              <a:gd name="connsiteY4" fmla="*/ 0 h 6626087"/>
              <a:gd name="connsiteX0" fmla="*/ 947853 w 4976515"/>
              <a:gd name="connsiteY0" fmla="*/ 2606 h 6628693"/>
              <a:gd name="connsiteX1" fmla="*/ 4970165 w 4976515"/>
              <a:gd name="connsiteY1" fmla="*/ 0 h 6628693"/>
              <a:gd name="connsiteX2" fmla="*/ 4976515 w 4976515"/>
              <a:gd name="connsiteY2" fmla="*/ 6628693 h 6628693"/>
              <a:gd name="connsiteX3" fmla="*/ 0 w 4976515"/>
              <a:gd name="connsiteY3" fmla="*/ 6628693 h 6628693"/>
              <a:gd name="connsiteX4" fmla="*/ 947853 w 4976515"/>
              <a:gd name="connsiteY4" fmla="*/ 2606 h 6628693"/>
              <a:gd name="connsiteX0" fmla="*/ 947853 w 4983146"/>
              <a:gd name="connsiteY0" fmla="*/ 2606 h 6628693"/>
              <a:gd name="connsiteX1" fmla="*/ 4982865 w 4983146"/>
              <a:gd name="connsiteY1" fmla="*/ 0 h 6628693"/>
              <a:gd name="connsiteX2" fmla="*/ 4976515 w 4983146"/>
              <a:gd name="connsiteY2" fmla="*/ 6628693 h 6628693"/>
              <a:gd name="connsiteX3" fmla="*/ 0 w 4983146"/>
              <a:gd name="connsiteY3" fmla="*/ 6628693 h 6628693"/>
              <a:gd name="connsiteX4" fmla="*/ 947853 w 4983146"/>
              <a:gd name="connsiteY4" fmla="*/ 2606 h 6628693"/>
              <a:gd name="connsiteX0" fmla="*/ 947853 w 4977126"/>
              <a:gd name="connsiteY0" fmla="*/ 2606 h 6628693"/>
              <a:gd name="connsiteX1" fmla="*/ 4976515 w 4977126"/>
              <a:gd name="connsiteY1" fmla="*/ 0 h 6628693"/>
              <a:gd name="connsiteX2" fmla="*/ 4976515 w 4977126"/>
              <a:gd name="connsiteY2" fmla="*/ 6628693 h 6628693"/>
              <a:gd name="connsiteX3" fmla="*/ 0 w 4977126"/>
              <a:gd name="connsiteY3" fmla="*/ 6628693 h 6628693"/>
              <a:gd name="connsiteX4" fmla="*/ 947853 w 4977126"/>
              <a:gd name="connsiteY4" fmla="*/ 2606 h 66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26" h="6628693">
                <a:moveTo>
                  <a:pt x="947853" y="2606"/>
                </a:moveTo>
                <a:lnTo>
                  <a:pt x="4976515" y="0"/>
                </a:lnTo>
                <a:cubicBezTo>
                  <a:pt x="4978632" y="2209564"/>
                  <a:pt x="4974398" y="4419129"/>
                  <a:pt x="4976515" y="6628693"/>
                </a:cubicBezTo>
                <a:lnTo>
                  <a:pt x="0" y="6628693"/>
                </a:lnTo>
                <a:lnTo>
                  <a:pt x="947853" y="2606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marL="0" indent="0" algn="ctr">
              <a:spcAft>
                <a:spcPts val="2400"/>
              </a:spcAft>
              <a:buNone/>
              <a:defRPr sz="1800" b="0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35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2FA9-C265-E00A-EBC2-0BD352BC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686" y="715617"/>
            <a:ext cx="5642114" cy="1391479"/>
          </a:xfrm>
          <a:prstGeom prst="rect">
            <a:avLst/>
          </a:prstGeom>
        </p:spPr>
        <p:txBody>
          <a:bodyPr/>
          <a:lstStyle>
            <a:lvl1pPr algn="ctr">
              <a:defRPr sz="48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2EB23-41A0-6470-5041-8125A4847E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81870" y="2223190"/>
            <a:ext cx="5642113" cy="37449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err="1"/>
              <a:t>Título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7" name="Rectángulo 9">
            <a:extLst>
              <a:ext uri="{FF2B5EF4-FFF2-40B4-BE49-F238E27FC236}">
                <a16:creationId xmlns:a16="http://schemas.microsoft.com/office/drawing/2014/main" id="{F95CBF3E-37B9-3A2B-6273-23B62CE3E32C}"/>
              </a:ext>
            </a:extLst>
          </p:cNvPr>
          <p:cNvSpPr/>
          <p:nvPr userDrawn="1"/>
        </p:nvSpPr>
        <p:spPr>
          <a:xfrm flipH="1">
            <a:off x="770257" y="1058008"/>
            <a:ext cx="3387329" cy="3387328"/>
          </a:xfrm>
          <a:prstGeom prst="rect">
            <a:avLst/>
          </a:prstGeom>
          <a:solidFill>
            <a:srgbClr val="F09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D34156D-B5FB-A2AA-32BA-2BFB4229DC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5165" y="1358348"/>
            <a:ext cx="4227513" cy="42275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800" b="0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6716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5">
            <a:extLst>
              <a:ext uri="{FF2B5EF4-FFF2-40B4-BE49-F238E27FC236}">
                <a16:creationId xmlns:a16="http://schemas.microsoft.com/office/drawing/2014/main" id="{51906CA6-0367-A222-8D5D-972F84CD311A}"/>
              </a:ext>
            </a:extLst>
          </p:cNvPr>
          <p:cNvSpPr/>
          <p:nvPr userDrawn="1"/>
        </p:nvSpPr>
        <p:spPr>
          <a:xfrm>
            <a:off x="5058294" y="2152650"/>
            <a:ext cx="4750671" cy="25527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6">
            <a:extLst>
              <a:ext uri="{FF2B5EF4-FFF2-40B4-BE49-F238E27FC236}">
                <a16:creationId xmlns:a16="http://schemas.microsoft.com/office/drawing/2014/main" id="{CB390910-C9ED-7E48-BB6E-1B81D4382657}"/>
              </a:ext>
            </a:extLst>
          </p:cNvPr>
          <p:cNvSpPr/>
          <p:nvPr userDrawn="1"/>
        </p:nvSpPr>
        <p:spPr>
          <a:xfrm flipH="1">
            <a:off x="2383035" y="2152650"/>
            <a:ext cx="2675257" cy="255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23204AA-BF5E-C10A-7BBE-EF14096C46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488" y="2744373"/>
            <a:ext cx="1398351" cy="13692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D96D632-E7DE-FBC1-4CCC-366D8B15B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058" y="3912289"/>
            <a:ext cx="4750672" cy="3471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85DDCD-1AE8-1A96-12F5-335FF9A27D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1057" y="2425146"/>
            <a:ext cx="4750672" cy="1468092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118719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ido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BDBBB-79D7-F111-9C04-E2446B92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56433"/>
            <a:ext cx="10515600" cy="893762"/>
          </a:xfrm>
          <a:prstGeom prst="rect">
            <a:avLst/>
          </a:prstGeom>
        </p:spPr>
        <p:txBody>
          <a:bodyPr anchor="t"/>
          <a:lstStyle>
            <a:lvl1pPr algn="ctr">
              <a:defRPr sz="54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777B6-BE89-0638-AAFF-05D4A5A6B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03401"/>
            <a:ext cx="10515600" cy="371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189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407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illa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39164A7-345E-DFDF-3FA6-7B23AF69CA77}"/>
              </a:ext>
            </a:extLst>
          </p:cNvPr>
          <p:cNvSpPr/>
          <p:nvPr userDrawn="1"/>
        </p:nvSpPr>
        <p:spPr>
          <a:xfrm>
            <a:off x="5058294" y="2152650"/>
            <a:ext cx="4750671" cy="25527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25805FF-F7E4-DC55-0BBC-E493953FFC01}"/>
              </a:ext>
            </a:extLst>
          </p:cNvPr>
          <p:cNvSpPr/>
          <p:nvPr userDrawn="1"/>
        </p:nvSpPr>
        <p:spPr>
          <a:xfrm flipH="1">
            <a:off x="2383035" y="2152650"/>
            <a:ext cx="2675257" cy="2552700"/>
          </a:xfrm>
          <a:prstGeom prst="rect">
            <a:avLst/>
          </a:prstGeom>
          <a:solidFill>
            <a:srgbClr val="ED89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9B2D1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C81F929-BBC3-8633-984C-2C5598633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488" y="2744373"/>
            <a:ext cx="1398351" cy="13692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267BFC1-0243-DFFD-9F7D-61A079BCA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058" y="3912289"/>
            <a:ext cx="4750672" cy="3471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BF0FC8-6932-5BED-3484-76CF496061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1057" y="2425146"/>
            <a:ext cx="4750672" cy="1468092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rgbClr val="ED890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973158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illa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5">
            <a:extLst>
              <a:ext uri="{FF2B5EF4-FFF2-40B4-BE49-F238E27FC236}">
                <a16:creationId xmlns:a16="http://schemas.microsoft.com/office/drawing/2014/main" id="{3118B8BD-CDD2-9D35-C300-7E0BB9651480}"/>
              </a:ext>
            </a:extLst>
          </p:cNvPr>
          <p:cNvSpPr/>
          <p:nvPr userDrawn="1"/>
        </p:nvSpPr>
        <p:spPr>
          <a:xfrm>
            <a:off x="5058294" y="2152650"/>
            <a:ext cx="4750671" cy="25527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ángulo 6">
            <a:extLst>
              <a:ext uri="{FF2B5EF4-FFF2-40B4-BE49-F238E27FC236}">
                <a16:creationId xmlns:a16="http://schemas.microsoft.com/office/drawing/2014/main" id="{6607DFC8-9BC1-48F7-AAD1-CE5A77DC18CA}"/>
              </a:ext>
            </a:extLst>
          </p:cNvPr>
          <p:cNvSpPr/>
          <p:nvPr userDrawn="1"/>
        </p:nvSpPr>
        <p:spPr>
          <a:xfrm flipH="1">
            <a:off x="2383035" y="2152650"/>
            <a:ext cx="2675257" cy="255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9B2D1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B418BE6-3EBC-0A04-DB34-F97426D35C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488" y="2744373"/>
            <a:ext cx="1398351" cy="13692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67C8BE9-57DC-1652-8B4E-7CCC6D355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058" y="3912289"/>
            <a:ext cx="4750672" cy="3471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F6A0E7B-2CA4-F6C5-705E-3573E04547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1057" y="2425146"/>
            <a:ext cx="4750672" cy="1468092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98119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5">
            <a:extLst>
              <a:ext uri="{FF2B5EF4-FFF2-40B4-BE49-F238E27FC236}">
                <a16:creationId xmlns:a16="http://schemas.microsoft.com/office/drawing/2014/main" id="{F9604F25-F016-17AD-0375-F79C21C96258}"/>
              </a:ext>
            </a:extLst>
          </p:cNvPr>
          <p:cNvSpPr/>
          <p:nvPr userDrawn="1"/>
        </p:nvSpPr>
        <p:spPr>
          <a:xfrm>
            <a:off x="5058294" y="2152650"/>
            <a:ext cx="4750671" cy="25527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6">
            <a:extLst>
              <a:ext uri="{FF2B5EF4-FFF2-40B4-BE49-F238E27FC236}">
                <a16:creationId xmlns:a16="http://schemas.microsoft.com/office/drawing/2014/main" id="{EEC12D2E-3160-F065-2DC8-9AC770C7B991}"/>
              </a:ext>
            </a:extLst>
          </p:cNvPr>
          <p:cNvSpPr/>
          <p:nvPr userDrawn="1"/>
        </p:nvSpPr>
        <p:spPr>
          <a:xfrm flipH="1">
            <a:off x="2383035" y="2152650"/>
            <a:ext cx="2675257" cy="255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0897C2A-21AD-AB6F-2D37-DB963DA94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488" y="2744373"/>
            <a:ext cx="1398351" cy="13692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AB14036-1D9A-C168-813D-CFD2F2533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058" y="3912289"/>
            <a:ext cx="4750672" cy="3471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A55F24C-C98A-829F-3377-6C75949420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1057" y="2425146"/>
            <a:ext cx="4750672" cy="1468092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44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39164A7-345E-DFDF-3FA6-7B23AF69CA77}"/>
              </a:ext>
            </a:extLst>
          </p:cNvPr>
          <p:cNvSpPr/>
          <p:nvPr userDrawn="1"/>
        </p:nvSpPr>
        <p:spPr>
          <a:xfrm>
            <a:off x="5058294" y="2152650"/>
            <a:ext cx="4750671" cy="25527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25805FF-F7E4-DC55-0BBC-E493953FFC01}"/>
              </a:ext>
            </a:extLst>
          </p:cNvPr>
          <p:cNvSpPr/>
          <p:nvPr userDrawn="1"/>
        </p:nvSpPr>
        <p:spPr>
          <a:xfrm flipH="1">
            <a:off x="2383035" y="2152650"/>
            <a:ext cx="2675257" cy="255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81F929-BBC3-8633-984C-2C5598633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488" y="2744373"/>
            <a:ext cx="1398351" cy="13692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267BFC1-0243-DFFD-9F7D-61A079BCA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058" y="3912289"/>
            <a:ext cx="4750672" cy="3471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BF0FC8-6932-5BED-3484-76CF496061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1057" y="2425146"/>
            <a:ext cx="4750672" cy="1468092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46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5">
            <a:extLst>
              <a:ext uri="{FF2B5EF4-FFF2-40B4-BE49-F238E27FC236}">
                <a16:creationId xmlns:a16="http://schemas.microsoft.com/office/drawing/2014/main" id="{4FBD8FD9-D29F-04BB-A5C9-4C500CBCB5D1}"/>
              </a:ext>
            </a:extLst>
          </p:cNvPr>
          <p:cNvSpPr/>
          <p:nvPr userDrawn="1"/>
        </p:nvSpPr>
        <p:spPr>
          <a:xfrm>
            <a:off x="5058294" y="2152650"/>
            <a:ext cx="4750671" cy="25527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6">
            <a:extLst>
              <a:ext uri="{FF2B5EF4-FFF2-40B4-BE49-F238E27FC236}">
                <a16:creationId xmlns:a16="http://schemas.microsoft.com/office/drawing/2014/main" id="{395AC447-57CD-C2D8-D6DE-14B1258B5DA5}"/>
              </a:ext>
            </a:extLst>
          </p:cNvPr>
          <p:cNvSpPr/>
          <p:nvPr userDrawn="1"/>
        </p:nvSpPr>
        <p:spPr>
          <a:xfrm flipH="1">
            <a:off x="2383035" y="2152650"/>
            <a:ext cx="2675257" cy="255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latin typeface="Century Gothic" panose="020B0502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01DD79-65B7-F3AD-DB79-3515781C65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488" y="2744373"/>
            <a:ext cx="1398351" cy="13692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D0269-D907-C600-4355-3A60EEC7F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058" y="3912289"/>
            <a:ext cx="4750672" cy="3471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2218E4-3EFA-5455-E490-2047ED250F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1057" y="2425146"/>
            <a:ext cx="4750672" cy="1468092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64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5">
            <a:extLst>
              <a:ext uri="{FF2B5EF4-FFF2-40B4-BE49-F238E27FC236}">
                <a16:creationId xmlns:a16="http://schemas.microsoft.com/office/drawing/2014/main" id="{3118B8BD-CDD2-9D35-C300-7E0BB9651480}"/>
              </a:ext>
            </a:extLst>
          </p:cNvPr>
          <p:cNvSpPr/>
          <p:nvPr userDrawn="1"/>
        </p:nvSpPr>
        <p:spPr>
          <a:xfrm>
            <a:off x="5058294" y="2152650"/>
            <a:ext cx="4750671" cy="25527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6">
            <a:extLst>
              <a:ext uri="{FF2B5EF4-FFF2-40B4-BE49-F238E27FC236}">
                <a16:creationId xmlns:a16="http://schemas.microsoft.com/office/drawing/2014/main" id="{6607DFC8-9BC1-48F7-AAD1-CE5A77DC18CA}"/>
              </a:ext>
            </a:extLst>
          </p:cNvPr>
          <p:cNvSpPr/>
          <p:nvPr userDrawn="1"/>
        </p:nvSpPr>
        <p:spPr>
          <a:xfrm flipH="1">
            <a:off x="2383035" y="2152650"/>
            <a:ext cx="2675257" cy="255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B418BE6-3EBC-0A04-DB34-F97426D35C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488" y="2744373"/>
            <a:ext cx="1398351" cy="13692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67C8BE9-57DC-1652-8B4E-7CCC6D355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058" y="3912289"/>
            <a:ext cx="4750672" cy="3471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F6A0E7B-2CA4-F6C5-705E-3573E04547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1057" y="2425146"/>
            <a:ext cx="4750672" cy="1468092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553127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_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5">
            <a:extLst>
              <a:ext uri="{FF2B5EF4-FFF2-40B4-BE49-F238E27FC236}">
                <a16:creationId xmlns:a16="http://schemas.microsoft.com/office/drawing/2014/main" id="{51906CA6-0367-A222-8D5D-972F84CD311A}"/>
              </a:ext>
            </a:extLst>
          </p:cNvPr>
          <p:cNvSpPr/>
          <p:nvPr userDrawn="1"/>
        </p:nvSpPr>
        <p:spPr>
          <a:xfrm>
            <a:off x="5058294" y="2152650"/>
            <a:ext cx="4750671" cy="25527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6">
            <a:extLst>
              <a:ext uri="{FF2B5EF4-FFF2-40B4-BE49-F238E27FC236}">
                <a16:creationId xmlns:a16="http://schemas.microsoft.com/office/drawing/2014/main" id="{CB390910-C9ED-7E48-BB6E-1B81D4382657}"/>
              </a:ext>
            </a:extLst>
          </p:cNvPr>
          <p:cNvSpPr/>
          <p:nvPr userDrawn="1"/>
        </p:nvSpPr>
        <p:spPr>
          <a:xfrm flipH="1">
            <a:off x="2383035" y="2152650"/>
            <a:ext cx="2675257" cy="255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23204AA-BF5E-C10A-7BBE-EF14096C46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1488" y="2744373"/>
            <a:ext cx="1398351" cy="13692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D96D632-E7DE-FBC1-4CCC-366D8B15B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058" y="3912289"/>
            <a:ext cx="4750672" cy="3471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85DDCD-1AE8-1A96-12F5-335FF9A27D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1057" y="2425146"/>
            <a:ext cx="4750672" cy="1468092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94235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illa Imagen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474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5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76" r:id="rId6"/>
    <p:sldLayoutId id="2147483677" r:id="rId7"/>
    <p:sldLayoutId id="2147483678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9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42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  <p:sldLayoutId id="2147483661" r:id="rId3"/>
    <p:sldLayoutId id="2147483662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77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65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19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72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70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52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9.jpeg"/><Relationship Id="rId7" Type="http://schemas.openxmlformats.org/officeDocument/2006/relationships/diagramLayout" Target="../diagrams/layout5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6" Type="http://schemas.openxmlformats.org/officeDocument/2006/relationships/diagramData" Target="../diagrams/data5.xml"/><Relationship Id="rId5" Type="http://schemas.openxmlformats.org/officeDocument/2006/relationships/image" Target="../media/image41.png"/><Relationship Id="rId10" Type="http://schemas.microsoft.com/office/2007/relationships/diagramDrawing" Target="../diagrams/drawing5.xml"/><Relationship Id="rId4" Type="http://schemas.openxmlformats.org/officeDocument/2006/relationships/image" Target="../media/image40.png"/><Relationship Id="rId9" Type="http://schemas.openxmlformats.org/officeDocument/2006/relationships/diagramColors" Target="../diagrams/colors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.wdp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46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49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95032" y="1530745"/>
            <a:ext cx="7073901" cy="2290628"/>
          </a:xfrm>
        </p:spPr>
        <p:txBody>
          <a:bodyPr anchor="ctr"/>
          <a:lstStyle/>
          <a:p>
            <a:pPr algn="ctr">
              <a:lnSpc>
                <a:spcPct val="114000"/>
              </a:lnSpc>
            </a:pPr>
            <a:r>
              <a:rPr lang="es-ES" sz="3200">
                <a:solidFill>
                  <a:schemeClr val="accent4"/>
                </a:solidFill>
                <a:latin typeface="Arial Nova" panose="020B0504020202020204" pitchFamily="34" charset="0"/>
              </a:rPr>
              <a:t>La calidad del aceite de palma frente a las exigencias del mercado: </a:t>
            </a:r>
            <a:br>
              <a:rPr lang="es-ES" sz="3200">
                <a:solidFill>
                  <a:schemeClr val="accent4"/>
                </a:solidFill>
                <a:latin typeface="Arial Nova" panose="020B0504020202020204" pitchFamily="34" charset="0"/>
              </a:rPr>
            </a:br>
            <a:r>
              <a:rPr lang="es-ES" sz="2800" b="0">
                <a:solidFill>
                  <a:schemeClr val="accent4"/>
                </a:solidFill>
                <a:latin typeface="Arial Nova" panose="020B0504020202020204" pitchFamily="34" charset="0"/>
              </a:rPr>
              <a:t>una corresponsabilidad entre el campo y la planta de beneficio</a:t>
            </a:r>
            <a:endParaRPr lang="es-CO" sz="3200" b="0">
              <a:solidFill>
                <a:schemeClr val="accent4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C35423BF-7C9D-0DDD-13B3-8601426AA101}"/>
              </a:ext>
            </a:extLst>
          </p:cNvPr>
          <p:cNvSpPr txBox="1">
            <a:spLocks/>
          </p:cNvSpPr>
          <p:nvPr/>
        </p:nvSpPr>
        <p:spPr>
          <a:xfrm>
            <a:off x="8595211" y="4845294"/>
            <a:ext cx="2968432" cy="8239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21372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O" sz="1800" b="1">
                <a:solidFill>
                  <a:schemeClr val="accent2"/>
                </a:solidFill>
                <a:latin typeface="Arial Nova" panose="020B0504020202020204" pitchFamily="34" charset="0"/>
              </a:rPr>
              <a:t>Mónica Cuéllar Sánchez</a:t>
            </a:r>
            <a:endParaRPr lang="es-ES" sz="1800" b="1">
              <a:solidFill>
                <a:schemeClr val="accent2"/>
              </a:solidFill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600" b="1">
                <a:solidFill>
                  <a:schemeClr val="tx1"/>
                </a:solidFill>
                <a:latin typeface="Arial Nova" panose="020B0504020202020204" pitchFamily="34" charset="0"/>
              </a:rPr>
              <a:t>Área de Nuevos Negocios.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600" b="1">
                <a:solidFill>
                  <a:schemeClr val="tx1"/>
                </a:solidFill>
                <a:latin typeface="Arial Nova" panose="020B0504020202020204" pitchFamily="34" charset="0"/>
              </a:rPr>
              <a:t>Fedepalma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90613-AEA9-5AD2-1D94-B2D988DA2A45}"/>
              </a:ext>
            </a:extLst>
          </p:cNvPr>
          <p:cNvSpPr txBox="1"/>
          <p:nvPr/>
        </p:nvSpPr>
        <p:spPr>
          <a:xfrm>
            <a:off x="4695032" y="4859362"/>
            <a:ext cx="333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>
                <a:solidFill>
                  <a:srgbClr val="005680"/>
                </a:solidFill>
                <a:latin typeface="Arial Nova" panose="020B0504020202020204" pitchFamily="34" charset="0"/>
              </a:rPr>
              <a:t>Jesús Alberto García Núñez </a:t>
            </a:r>
            <a:r>
              <a:rPr lang="es-CO" sz="1600">
                <a:latin typeface="Arial Nova" panose="020B0504020202020204" pitchFamily="34" charset="0"/>
              </a:rPr>
              <a:t>
</a:t>
            </a:r>
            <a:r>
              <a:rPr lang="es-ES" sz="1600" b="1">
                <a:latin typeface="Arial Nova" panose="020B0504020202020204" pitchFamily="34" charset="0"/>
              </a:rPr>
              <a:t>Programa de Procesamiento y Valor Agregado.</a:t>
            </a:r>
          </a:p>
          <a:p>
            <a:r>
              <a:rPr lang="es-ES" sz="1600" b="1">
                <a:latin typeface="Arial Nova" panose="020B0504020202020204" pitchFamily="34" charset="0"/>
              </a:rPr>
              <a:t>Cenipalma</a:t>
            </a:r>
          </a:p>
          <a:p>
            <a:endParaRPr lang="es-CO" sz="1400"/>
          </a:p>
        </p:txBody>
      </p:sp>
      <p:sp>
        <p:nvSpPr>
          <p:cNvPr id="5" name="Elipse 9">
            <a:extLst>
              <a:ext uri="{FF2B5EF4-FFF2-40B4-BE49-F238E27FC236}">
                <a16:creationId xmlns:a16="http://schemas.microsoft.com/office/drawing/2014/main" id="{AC783C15-D587-FF18-D966-EE589558CF74}"/>
              </a:ext>
            </a:extLst>
          </p:cNvPr>
          <p:cNvSpPr/>
          <p:nvPr/>
        </p:nvSpPr>
        <p:spPr>
          <a:xfrm>
            <a:off x="-1828282" y="0"/>
            <a:ext cx="6062657" cy="6182801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6" name="Picture 5" descr="A drop of orange liquid&#10;&#10;Description automatically generated">
            <a:extLst>
              <a:ext uri="{FF2B5EF4-FFF2-40B4-BE49-F238E27FC236}">
                <a16:creationId xmlns:a16="http://schemas.microsoft.com/office/drawing/2014/main" id="{1911BD2B-0EA1-2367-4615-0E76C085D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508" y="222591"/>
            <a:ext cx="5800333" cy="602813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02318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C07D9-B069-D9A7-4D2C-4242E08B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2659"/>
            <a:ext cx="10515600" cy="1650039"/>
          </a:xfrm>
        </p:spPr>
        <p:txBody>
          <a:bodyPr anchor="ctr"/>
          <a:lstStyle/>
          <a:p>
            <a:r>
              <a:rPr lang="es-CO" sz="2800">
                <a:solidFill>
                  <a:schemeClr val="tx1"/>
                </a:solidFill>
                <a:latin typeface="Arial Nova" panose="020B0504020202020204" pitchFamily="34" charset="0"/>
              </a:rPr>
              <a:t>Para controlar el nivel de contaminantes del aceite es importante conocer las fuentes de contaminación a lo largo de la cadena de producción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869568-F548-0965-0DEF-77950283C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9903732"/>
              </p:ext>
            </p:extLst>
          </p:nvPr>
        </p:nvGraphicFramePr>
        <p:xfrm>
          <a:off x="1172191" y="2306471"/>
          <a:ext cx="9615701" cy="3482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655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593C-7B95-3E9A-09E7-CA752F773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73" y="353879"/>
            <a:ext cx="9368973" cy="1851024"/>
          </a:xfrm>
        </p:spPr>
        <p:txBody>
          <a:bodyPr anchor="ctr"/>
          <a:lstStyle/>
          <a:p>
            <a:r>
              <a:rPr lang="es-CO" sz="2400">
                <a:solidFill>
                  <a:schemeClr val="tx1"/>
                </a:solidFill>
                <a:latin typeface="Arial Nova" panose="020B0504020202020204" pitchFamily="34" charset="0"/>
              </a:rPr>
              <a:t>Empecemos por el contaminante más conocido y de mayor impacto en la comercialización de los aceites de palma:</a:t>
            </a:r>
            <a:br>
              <a:rPr lang="es-CO" sz="2400">
                <a:solidFill>
                  <a:schemeClr val="tx1"/>
                </a:solidFill>
                <a:latin typeface="Arial Nova" panose="020B0504020202020204" pitchFamily="34" charset="0"/>
              </a:rPr>
            </a:br>
            <a:r>
              <a:rPr lang="es-CO" sz="2400">
                <a:solidFill>
                  <a:srgbClr val="6B8A32"/>
                </a:solidFill>
                <a:latin typeface="Arial Nova" panose="020B0504020202020204" pitchFamily="34" charset="0"/>
              </a:rPr>
              <a:t>Los ácidos grasos libres o AGL</a:t>
            </a:r>
          </a:p>
        </p:txBody>
      </p:sp>
      <p:pic>
        <p:nvPicPr>
          <p:cNvPr id="4" name="Imagen 37">
            <a:extLst>
              <a:ext uri="{FF2B5EF4-FFF2-40B4-BE49-F238E27FC236}">
                <a16:creationId xmlns:a16="http://schemas.microsoft.com/office/drawing/2014/main" id="{B7C4B549-8E97-57F1-BAB0-C3909E22F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787" y="2457553"/>
            <a:ext cx="5737152" cy="13698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8719A-9F98-E938-4FB8-7499D194D87C}"/>
              </a:ext>
            </a:extLst>
          </p:cNvPr>
          <p:cNvSpPr txBox="1"/>
          <p:nvPr/>
        </p:nvSpPr>
        <p:spPr>
          <a:xfrm>
            <a:off x="1390365" y="4144724"/>
            <a:ext cx="9056428" cy="187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Se forman por la degradación enzimática del aceite de palma</a:t>
            </a:r>
          </a:p>
          <a:p>
            <a:pPr marL="285750" lvl="2" indent="-285750" algn="just" defTabSz="45720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82563" algn="l"/>
              </a:tabLst>
            </a:pPr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La lipasa se libera cuando se rompe la membrana celular, la cual puede ser ocasionada por daños mecánicos, como rasgaduras y golpes del fruto.  </a:t>
            </a:r>
          </a:p>
          <a:p>
            <a:pPr marL="285750" lvl="2" indent="-285750" algn="just" defTabSz="45720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182563" algn="l"/>
              </a:tabLst>
            </a:pPr>
            <a:r>
              <a:rPr lang="es-CO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El aceite de palma también puede acidificarse por la presencia de metales y humedad; por efecto del calor y luz, así como la mezcla con aceites de mala calidad promueven esta reacción.</a:t>
            </a:r>
          </a:p>
        </p:txBody>
      </p:sp>
      <p:pic>
        <p:nvPicPr>
          <p:cNvPr id="6" name="Picture 5" descr="A pile of palm oil fruits&#10;&#10;Description automatically generated">
            <a:extLst>
              <a:ext uri="{FF2B5EF4-FFF2-40B4-BE49-F238E27FC236}">
                <a16:creationId xmlns:a16="http://schemas.microsoft.com/office/drawing/2014/main" id="{A6D4966F-7C0A-206F-D1C6-DC668891D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5351"/>
            <a:ext cx="3096894" cy="2912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044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68D10-4818-1789-F597-2C701CAD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" y="232324"/>
            <a:ext cx="11068335" cy="893762"/>
          </a:xfrm>
        </p:spPr>
        <p:txBody>
          <a:bodyPr anchor="ctr"/>
          <a:lstStyle/>
          <a:p>
            <a:r>
              <a:rPr lang="es-CO" sz="2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El contenido de AGL depende de la época del año y es muy sensible a las condiciones de la cosecha del RFF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E69EA-BF69-16C6-F023-9B94B8B4580F}"/>
              </a:ext>
            </a:extLst>
          </p:cNvPr>
          <p:cNvSpPr txBox="1"/>
          <p:nvPr/>
        </p:nvSpPr>
        <p:spPr>
          <a:xfrm>
            <a:off x="1583140" y="1385704"/>
            <a:ext cx="906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solidFill>
                  <a:srgbClr val="047697"/>
                </a:solidFill>
                <a:latin typeface="Arial Nova" panose="020B0504020202020204" pitchFamily="34" charset="0"/>
              </a:rPr>
              <a:t>Los resultados del diagnóstico realizado por Cenipalma en 2022/2023 muestran el alto grado de cumplimiento de este parámetro</a:t>
            </a:r>
          </a:p>
        </p:txBody>
      </p:sp>
      <p:graphicFrame>
        <p:nvGraphicFramePr>
          <p:cNvPr id="6" name="Gráfico 18">
            <a:extLst>
              <a:ext uri="{FF2B5EF4-FFF2-40B4-BE49-F238E27FC236}">
                <a16:creationId xmlns:a16="http://schemas.microsoft.com/office/drawing/2014/main" id="{6586EEF0-6375-8307-0829-E32A1B2DAD6B}"/>
              </a:ext>
              <a:ext uri="{147F2762-F138-4A5C-976F-8EAC2B608ADB}">
                <a16:predDERef xmlns:a16="http://schemas.microsoft.com/office/drawing/2014/main" pred="{CEBA8811-0D60-7423-E208-CB323C0001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213991"/>
              </p:ext>
            </p:extLst>
          </p:nvPr>
        </p:nvGraphicFramePr>
        <p:xfrm>
          <a:off x="950278" y="2229616"/>
          <a:ext cx="10267667" cy="4030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353CFF5-1961-0988-15DE-939B7D494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604778"/>
              </p:ext>
            </p:extLst>
          </p:nvPr>
        </p:nvGraphicFramePr>
        <p:xfrm>
          <a:off x="1871859" y="2229616"/>
          <a:ext cx="3875963" cy="215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9037FB5-181C-7EC8-FA51-570B66EF6F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6742293"/>
              </p:ext>
            </p:extLst>
          </p:nvPr>
        </p:nvGraphicFramePr>
        <p:xfrm>
          <a:off x="5208641" y="2229616"/>
          <a:ext cx="3875963" cy="215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uadroTexto 9">
            <a:extLst>
              <a:ext uri="{FF2B5EF4-FFF2-40B4-BE49-F238E27FC236}">
                <a16:creationId xmlns:a16="http://schemas.microsoft.com/office/drawing/2014/main" id="{0F85493B-F446-D916-5FF4-C065D328BD75}"/>
              </a:ext>
            </a:extLst>
          </p:cNvPr>
          <p:cNvSpPr txBox="1"/>
          <p:nvPr/>
        </p:nvSpPr>
        <p:spPr>
          <a:xfrm>
            <a:off x="8876304" y="2768236"/>
            <a:ext cx="1768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/>
              <a:t>Aceite de palma crudo</a:t>
            </a:r>
          </a:p>
          <a:p>
            <a:pPr algn="ctr"/>
            <a:endParaRPr lang="es-ES" sz="1600" b="1"/>
          </a:p>
          <a:p>
            <a:pPr algn="ctr"/>
            <a:r>
              <a:rPr lang="es-ES" sz="1600" b="1">
                <a:latin typeface="MS Reference Sans Serif" panose="020B0604030504040204" pitchFamily="34" charset="0"/>
              </a:rPr>
              <a:t> : 3.1</a:t>
            </a:r>
            <a:endParaRPr lang="es-ES" sz="1600" b="1"/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9F98C26A-E22A-9B58-6D25-F2FCA71231C1}"/>
              </a:ext>
            </a:extLst>
          </p:cNvPr>
          <p:cNvSpPr txBox="1"/>
          <p:nvPr/>
        </p:nvSpPr>
        <p:spPr>
          <a:xfrm>
            <a:off x="3003569" y="4129453"/>
            <a:ext cx="4961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>
                <a:latin typeface="Arial Nova" panose="020B0504020202020204" pitchFamily="34" charset="0"/>
              </a:rPr>
              <a:t>% de cumplimiento frente al límite máximo establecido</a:t>
            </a:r>
            <a:endParaRPr lang="es-CO" sz="900" b="1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755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49385B-363F-426C-BAF2-832605C7E0DC}"/>
              </a:ext>
            </a:extLst>
          </p:cNvPr>
          <p:cNvSpPr/>
          <p:nvPr/>
        </p:nvSpPr>
        <p:spPr>
          <a:xfrm>
            <a:off x="77096" y="1744579"/>
            <a:ext cx="5756620" cy="4400435"/>
          </a:xfrm>
          <a:prstGeom prst="rect">
            <a:avLst/>
          </a:prstGeom>
          <a:solidFill>
            <a:srgbClr val="6B8A32">
              <a:alpha val="16078"/>
            </a:srgb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5C48C4-17F5-129D-3DD4-6D43BED708D5}"/>
              </a:ext>
            </a:extLst>
          </p:cNvPr>
          <p:cNvSpPr/>
          <p:nvPr/>
        </p:nvSpPr>
        <p:spPr>
          <a:xfrm>
            <a:off x="6018272" y="1735672"/>
            <a:ext cx="5931987" cy="4409342"/>
          </a:xfrm>
          <a:prstGeom prst="rect">
            <a:avLst/>
          </a:prstGeom>
          <a:solidFill>
            <a:srgbClr val="CE8B3C">
              <a:alpha val="27843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68D10-4818-1789-F597-2C701CAD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" y="232324"/>
            <a:ext cx="11882355" cy="893762"/>
          </a:xfrm>
        </p:spPr>
        <p:txBody>
          <a:bodyPr anchor="ctr"/>
          <a:lstStyle/>
          <a:p>
            <a:r>
              <a:rPr lang="es-CO" sz="2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Prácticas conocidas que minimizan la formación de AGL</a:t>
            </a:r>
          </a:p>
        </p:txBody>
      </p:sp>
      <p:sp>
        <p:nvSpPr>
          <p:cNvPr id="34" name="Flowchart: Off-page Connector 33">
            <a:extLst>
              <a:ext uri="{FF2B5EF4-FFF2-40B4-BE49-F238E27FC236}">
                <a16:creationId xmlns:a16="http://schemas.microsoft.com/office/drawing/2014/main" id="{9CE78AA4-4BA7-3B1B-2249-3B588E68B7EC}"/>
              </a:ext>
            </a:extLst>
          </p:cNvPr>
          <p:cNvSpPr/>
          <p:nvPr/>
        </p:nvSpPr>
        <p:spPr>
          <a:xfrm>
            <a:off x="77096" y="1306424"/>
            <a:ext cx="5778140" cy="668917"/>
          </a:xfrm>
          <a:prstGeom prst="flowChartOffpageConnector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chemeClr val="accent2">
                    <a:lumMod val="75000"/>
                  </a:schemeClr>
                </a:solidFill>
                <a:latin typeface="Arial Nova" panose="020B0504020202020204" pitchFamily="34" charset="0"/>
              </a:rPr>
              <a:t>Plantación</a:t>
            </a:r>
          </a:p>
        </p:txBody>
      </p:sp>
      <p:sp>
        <p:nvSpPr>
          <p:cNvPr id="3" name="Forma libre: Forma 1" descr="escala de tiempo ">
            <a:extLst>
              <a:ext uri="{FF2B5EF4-FFF2-40B4-BE49-F238E27FC236}">
                <a16:creationId xmlns:a16="http://schemas.microsoft.com/office/drawing/2014/main" id="{6DD9E640-ED76-BCB1-2D23-AFF815558E96}"/>
              </a:ext>
            </a:extLst>
          </p:cNvPr>
          <p:cNvSpPr/>
          <p:nvPr/>
        </p:nvSpPr>
        <p:spPr>
          <a:xfrm rot="10800000" flipV="1">
            <a:off x="241741" y="3337285"/>
            <a:ext cx="5431542" cy="1392649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66000">
                <a:schemeClr val="accent6"/>
              </a:gs>
              <a:gs pos="42000">
                <a:schemeClr val="accent5"/>
              </a:gs>
              <a:gs pos="8000">
                <a:schemeClr val="accent4"/>
              </a:gs>
              <a:gs pos="90000">
                <a:schemeClr val="accent3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sz="4000">
              <a:solidFill>
                <a:schemeClr val="bg1"/>
              </a:solidFill>
            </a:endParaRPr>
          </a:p>
        </p:txBody>
      </p:sp>
      <p:sp>
        <p:nvSpPr>
          <p:cNvPr id="18" name="Elipse 3">
            <a:extLst>
              <a:ext uri="{FF2B5EF4-FFF2-40B4-BE49-F238E27FC236}">
                <a16:creationId xmlns:a16="http://schemas.microsoft.com/office/drawing/2014/main" id="{9A669C61-5517-7461-BF16-9D33007420D1}"/>
              </a:ext>
            </a:extLst>
          </p:cNvPr>
          <p:cNvSpPr/>
          <p:nvPr/>
        </p:nvSpPr>
        <p:spPr>
          <a:xfrm>
            <a:off x="1845827" y="3591104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5"/>
                </a:solidFill>
              </a:rPr>
              <a:t>T2</a:t>
            </a:r>
          </a:p>
        </p:txBody>
      </p:sp>
      <p:sp>
        <p:nvSpPr>
          <p:cNvPr id="20" name="Elipse 4">
            <a:extLst>
              <a:ext uri="{FF2B5EF4-FFF2-40B4-BE49-F238E27FC236}">
                <a16:creationId xmlns:a16="http://schemas.microsoft.com/office/drawing/2014/main" id="{51AB62AD-7565-0DA7-DE37-F6C61A0BE711}"/>
              </a:ext>
            </a:extLst>
          </p:cNvPr>
          <p:cNvSpPr/>
          <p:nvPr/>
        </p:nvSpPr>
        <p:spPr>
          <a:xfrm>
            <a:off x="3198156" y="3591104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6"/>
                </a:solidFill>
              </a:rPr>
              <a:t>T3</a:t>
            </a:r>
          </a:p>
        </p:txBody>
      </p:sp>
      <p:sp>
        <p:nvSpPr>
          <p:cNvPr id="22" name="Elipse 5">
            <a:extLst>
              <a:ext uri="{FF2B5EF4-FFF2-40B4-BE49-F238E27FC236}">
                <a16:creationId xmlns:a16="http://schemas.microsoft.com/office/drawing/2014/main" id="{191D5A67-FDC0-5ABA-FCB5-6375C7D1AA86}"/>
              </a:ext>
            </a:extLst>
          </p:cNvPr>
          <p:cNvSpPr/>
          <p:nvPr/>
        </p:nvSpPr>
        <p:spPr>
          <a:xfrm>
            <a:off x="4550484" y="3591104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3"/>
                </a:solidFill>
              </a:rPr>
              <a:t>T4</a:t>
            </a:r>
          </a:p>
        </p:txBody>
      </p:sp>
      <p:sp>
        <p:nvSpPr>
          <p:cNvPr id="24" name="Elipse 18">
            <a:extLst>
              <a:ext uri="{FF2B5EF4-FFF2-40B4-BE49-F238E27FC236}">
                <a16:creationId xmlns:a16="http://schemas.microsoft.com/office/drawing/2014/main" id="{588564E8-77E8-3DF5-3E38-AE2C8A8298BD}"/>
              </a:ext>
            </a:extLst>
          </p:cNvPr>
          <p:cNvSpPr/>
          <p:nvPr/>
        </p:nvSpPr>
        <p:spPr>
          <a:xfrm>
            <a:off x="493498" y="3591104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4"/>
                </a:solidFill>
              </a:rPr>
              <a:t>T1</a:t>
            </a:r>
          </a:p>
        </p:txBody>
      </p:sp>
      <p:sp>
        <p:nvSpPr>
          <p:cNvPr id="26" name="Elipse 50" descr="puntos de conexión de escala de tiempo">
            <a:extLst>
              <a:ext uri="{FF2B5EF4-FFF2-40B4-BE49-F238E27FC236}">
                <a16:creationId xmlns:a16="http://schemas.microsoft.com/office/drawing/2014/main" id="{61CA879B-C168-B74A-DE06-76FC20900B8B}"/>
              </a:ext>
            </a:extLst>
          </p:cNvPr>
          <p:cNvSpPr/>
          <p:nvPr/>
        </p:nvSpPr>
        <p:spPr>
          <a:xfrm>
            <a:off x="161320" y="3935890"/>
            <a:ext cx="190273" cy="190273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8" name="Elipse 30" descr="puntos de conexión de escala de tiempo">
            <a:extLst>
              <a:ext uri="{FF2B5EF4-FFF2-40B4-BE49-F238E27FC236}">
                <a16:creationId xmlns:a16="http://schemas.microsoft.com/office/drawing/2014/main" id="{F974B3D3-4EDD-B0A5-392F-CB7A91371313}"/>
              </a:ext>
            </a:extLst>
          </p:cNvPr>
          <p:cNvSpPr/>
          <p:nvPr/>
        </p:nvSpPr>
        <p:spPr>
          <a:xfrm>
            <a:off x="5568071" y="3940624"/>
            <a:ext cx="180805" cy="180805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9" name="Forma libre: Forma 32" descr="escala de tiempo ">
            <a:extLst>
              <a:ext uri="{FF2B5EF4-FFF2-40B4-BE49-F238E27FC236}">
                <a16:creationId xmlns:a16="http://schemas.microsoft.com/office/drawing/2014/main" id="{6E16DBF4-22DE-1AD0-102F-F066E18CAC9E}"/>
              </a:ext>
            </a:extLst>
          </p:cNvPr>
          <p:cNvSpPr/>
          <p:nvPr/>
        </p:nvSpPr>
        <p:spPr>
          <a:xfrm rot="10800000" flipV="1">
            <a:off x="6251765" y="3337285"/>
            <a:ext cx="5431542" cy="1392649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66000">
                <a:schemeClr val="accent6"/>
              </a:gs>
              <a:gs pos="42000">
                <a:schemeClr val="accent5"/>
              </a:gs>
              <a:gs pos="8000">
                <a:schemeClr val="accent4"/>
              </a:gs>
              <a:gs pos="90000">
                <a:schemeClr val="accent3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sz="4000">
              <a:solidFill>
                <a:schemeClr val="bg1"/>
              </a:solidFill>
            </a:endParaRPr>
          </a:p>
        </p:txBody>
      </p:sp>
      <p:sp>
        <p:nvSpPr>
          <p:cNvPr id="30" name="Elipse 33">
            <a:extLst>
              <a:ext uri="{FF2B5EF4-FFF2-40B4-BE49-F238E27FC236}">
                <a16:creationId xmlns:a16="http://schemas.microsoft.com/office/drawing/2014/main" id="{B37CBF97-28A2-A495-A31B-76BABB52BEAF}"/>
              </a:ext>
            </a:extLst>
          </p:cNvPr>
          <p:cNvSpPr/>
          <p:nvPr/>
        </p:nvSpPr>
        <p:spPr>
          <a:xfrm>
            <a:off x="7855851" y="3591104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5"/>
                </a:solidFill>
              </a:rPr>
              <a:t>T2</a:t>
            </a:r>
          </a:p>
        </p:txBody>
      </p:sp>
      <p:sp>
        <p:nvSpPr>
          <p:cNvPr id="32" name="Elipse 34">
            <a:extLst>
              <a:ext uri="{FF2B5EF4-FFF2-40B4-BE49-F238E27FC236}">
                <a16:creationId xmlns:a16="http://schemas.microsoft.com/office/drawing/2014/main" id="{F1115EFE-111A-3D75-5CAC-1141635706CD}"/>
              </a:ext>
            </a:extLst>
          </p:cNvPr>
          <p:cNvSpPr/>
          <p:nvPr/>
        </p:nvSpPr>
        <p:spPr>
          <a:xfrm>
            <a:off x="9208180" y="3591104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6"/>
                </a:solidFill>
              </a:rPr>
              <a:t>T3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E31F3361-334F-C89D-98FA-97C04823AB25}"/>
              </a:ext>
            </a:extLst>
          </p:cNvPr>
          <p:cNvSpPr/>
          <p:nvPr/>
        </p:nvSpPr>
        <p:spPr>
          <a:xfrm>
            <a:off x="10560508" y="3591104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3"/>
                </a:solidFill>
              </a:rPr>
              <a:t>T4</a:t>
            </a:r>
          </a:p>
        </p:txBody>
      </p:sp>
      <p:sp>
        <p:nvSpPr>
          <p:cNvPr id="37" name="Elipse 68">
            <a:extLst>
              <a:ext uri="{FF2B5EF4-FFF2-40B4-BE49-F238E27FC236}">
                <a16:creationId xmlns:a16="http://schemas.microsoft.com/office/drawing/2014/main" id="{0C053386-67BD-4614-B4DE-A5709D10F71C}"/>
              </a:ext>
            </a:extLst>
          </p:cNvPr>
          <p:cNvSpPr/>
          <p:nvPr/>
        </p:nvSpPr>
        <p:spPr>
          <a:xfrm>
            <a:off x="6503522" y="3591104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4"/>
                </a:solidFill>
              </a:rPr>
              <a:t>T1</a:t>
            </a:r>
          </a:p>
        </p:txBody>
      </p:sp>
      <p:sp>
        <p:nvSpPr>
          <p:cNvPr id="38" name="Elipse 69" descr="puntos de conexión de escala de tiempo">
            <a:extLst>
              <a:ext uri="{FF2B5EF4-FFF2-40B4-BE49-F238E27FC236}">
                <a16:creationId xmlns:a16="http://schemas.microsoft.com/office/drawing/2014/main" id="{582D3BC8-F0D5-3D5A-628D-8F5C66007C55}"/>
              </a:ext>
            </a:extLst>
          </p:cNvPr>
          <p:cNvSpPr/>
          <p:nvPr/>
        </p:nvSpPr>
        <p:spPr>
          <a:xfrm>
            <a:off x="6171344" y="3935890"/>
            <a:ext cx="190273" cy="190273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39" name="Elipse 70" descr="puntos de conexión de escala de tiempo">
            <a:extLst>
              <a:ext uri="{FF2B5EF4-FFF2-40B4-BE49-F238E27FC236}">
                <a16:creationId xmlns:a16="http://schemas.microsoft.com/office/drawing/2014/main" id="{F8E3EB29-467B-1804-9A81-2CA28ED0EA01}"/>
              </a:ext>
            </a:extLst>
          </p:cNvPr>
          <p:cNvSpPr/>
          <p:nvPr/>
        </p:nvSpPr>
        <p:spPr>
          <a:xfrm>
            <a:off x="11578095" y="3940624"/>
            <a:ext cx="180805" cy="180805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40" name="Marcador de texto 32">
            <a:extLst>
              <a:ext uri="{FF2B5EF4-FFF2-40B4-BE49-F238E27FC236}">
                <a16:creationId xmlns:a16="http://schemas.microsoft.com/office/drawing/2014/main" id="{829695FB-B667-5B10-1994-5A09575C6CE4}"/>
              </a:ext>
            </a:extLst>
          </p:cNvPr>
          <p:cNvSpPr txBox="1">
            <a:spLocks/>
          </p:cNvSpPr>
          <p:nvPr/>
        </p:nvSpPr>
        <p:spPr>
          <a:xfrm>
            <a:off x="292997" y="2579112"/>
            <a:ext cx="1361133" cy="879846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Criterio de corte de RFF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endParaRPr lang="es-CO" sz="1400" b="1">
              <a:solidFill>
                <a:schemeClr val="accent4"/>
              </a:solidFill>
              <a:latin typeface="Arial Nova" panose="020B05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CO" sz="1400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1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0 a 14 días </a:t>
            </a:r>
          </a:p>
        </p:txBody>
      </p:sp>
      <p:sp>
        <p:nvSpPr>
          <p:cNvPr id="41" name="Marcador de texto 38">
            <a:extLst>
              <a:ext uri="{FF2B5EF4-FFF2-40B4-BE49-F238E27FC236}">
                <a16:creationId xmlns:a16="http://schemas.microsoft.com/office/drawing/2014/main" id="{654DD630-4CA0-0582-AE0A-02CA7B8C8D4F}"/>
              </a:ext>
            </a:extLst>
          </p:cNvPr>
          <p:cNvSpPr txBox="1">
            <a:spLocks/>
          </p:cNvSpPr>
          <p:nvPr/>
        </p:nvSpPr>
        <p:spPr>
          <a:xfrm>
            <a:off x="1671803" y="4631520"/>
            <a:ext cx="1361134" cy="1273427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# de golpes al RFF durante la cosecha y transporte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ES" sz="1400" b="1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400">
                <a:latin typeface="Arial Nova" panose="020B05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5 -6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Marcador de texto 44">
            <a:extLst>
              <a:ext uri="{FF2B5EF4-FFF2-40B4-BE49-F238E27FC236}">
                <a16:creationId xmlns:a16="http://schemas.microsoft.com/office/drawing/2014/main" id="{0F479FFD-5383-BAB3-381A-882018D7CD49}"/>
              </a:ext>
            </a:extLst>
          </p:cNvPr>
          <p:cNvSpPr txBox="1">
            <a:spLocks/>
          </p:cNvSpPr>
          <p:nvPr/>
        </p:nvSpPr>
        <p:spPr>
          <a:xfrm>
            <a:off x="2957512" y="2737532"/>
            <a:ext cx="1249446" cy="706438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Cosecha libre de impurezas</a:t>
            </a:r>
          </a:p>
        </p:txBody>
      </p:sp>
      <p:sp>
        <p:nvSpPr>
          <p:cNvPr id="43" name="Marcador de texto 84">
            <a:extLst>
              <a:ext uri="{FF2B5EF4-FFF2-40B4-BE49-F238E27FC236}">
                <a16:creationId xmlns:a16="http://schemas.microsoft.com/office/drawing/2014/main" id="{3BCE4C5C-D7A2-5542-D909-F32BE7DFCA67}"/>
              </a:ext>
            </a:extLst>
          </p:cNvPr>
          <p:cNvSpPr txBox="1">
            <a:spLocks/>
          </p:cNvSpPr>
          <p:nvPr/>
        </p:nvSpPr>
        <p:spPr>
          <a:xfrm>
            <a:off x="4206958" y="4631520"/>
            <a:ext cx="1546220" cy="1181778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Tiempos cortos entre campo y Planta de beneficio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ES" sz="1400" b="1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ES" sz="1400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 día máx.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Marcador de texto 34">
            <a:extLst>
              <a:ext uri="{FF2B5EF4-FFF2-40B4-BE49-F238E27FC236}">
                <a16:creationId xmlns:a16="http://schemas.microsoft.com/office/drawing/2014/main" id="{7076EF2C-1184-B4F1-7A08-4BD9BED95F9C}"/>
              </a:ext>
            </a:extLst>
          </p:cNvPr>
          <p:cNvSpPr txBox="1">
            <a:spLocks/>
          </p:cNvSpPr>
          <p:nvPr/>
        </p:nvSpPr>
        <p:spPr>
          <a:xfrm>
            <a:off x="7616860" y="4470949"/>
            <a:ext cx="1360279" cy="1392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Auditorías a campo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ES" sz="1400" b="1">
              <a:solidFill>
                <a:schemeClr val="accent4"/>
              </a:solidFill>
              <a:latin typeface="Arial Nova" panose="020B05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ES" sz="1400"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</a:t>
            </a:r>
            <a:r>
              <a:rPr lang="es-ES" sz="1400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erificar criterios de cosecha</a:t>
            </a:r>
          </a:p>
        </p:txBody>
      </p:sp>
      <p:sp>
        <p:nvSpPr>
          <p:cNvPr id="45" name="Marcador de texto 40">
            <a:extLst>
              <a:ext uri="{FF2B5EF4-FFF2-40B4-BE49-F238E27FC236}">
                <a16:creationId xmlns:a16="http://schemas.microsoft.com/office/drawing/2014/main" id="{255C4F10-E86A-2087-51B4-B66DC73BB1D7}"/>
              </a:ext>
            </a:extLst>
          </p:cNvPr>
          <p:cNvSpPr txBox="1">
            <a:spLocks/>
          </p:cNvSpPr>
          <p:nvPr/>
        </p:nvSpPr>
        <p:spPr>
          <a:xfrm>
            <a:off x="8889653" y="2125139"/>
            <a:ext cx="1564892" cy="1491708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Separación de corrientes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ES" sz="1400" b="1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ES" sz="1400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reduce la mezcla y contaminación del APC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Marcador de texto 86">
            <a:extLst>
              <a:ext uri="{FF2B5EF4-FFF2-40B4-BE49-F238E27FC236}">
                <a16:creationId xmlns:a16="http://schemas.microsoft.com/office/drawing/2014/main" id="{7C4935A6-1687-A2D1-668A-93BA0D9BF178}"/>
              </a:ext>
            </a:extLst>
          </p:cNvPr>
          <p:cNvSpPr txBox="1">
            <a:spLocks/>
          </p:cNvSpPr>
          <p:nvPr/>
        </p:nvSpPr>
        <p:spPr>
          <a:xfrm>
            <a:off x="10187849" y="4494910"/>
            <a:ext cx="1717138" cy="181092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Almacenamiento adecuado del aceite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ES" sz="1400" b="1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ES" sz="1400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tanques en buen estado y libres de impurezas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Marcador de texto 84">
            <a:extLst>
              <a:ext uri="{FF2B5EF4-FFF2-40B4-BE49-F238E27FC236}">
                <a16:creationId xmlns:a16="http://schemas.microsoft.com/office/drawing/2014/main" id="{E8AC082B-AF18-1A26-2142-FCD0493CBAC4}"/>
              </a:ext>
            </a:extLst>
          </p:cNvPr>
          <p:cNvSpPr txBox="1">
            <a:spLocks/>
          </p:cNvSpPr>
          <p:nvPr/>
        </p:nvSpPr>
        <p:spPr>
          <a:xfrm>
            <a:off x="6160998" y="2080538"/>
            <a:ext cx="1564891" cy="1392649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Tiempos cortos entre la recepción del fruto y su procesamiento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ES" sz="1400" b="1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ES" sz="1400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 día máx.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lowchart: Off-page Connector 47">
            <a:extLst>
              <a:ext uri="{FF2B5EF4-FFF2-40B4-BE49-F238E27FC236}">
                <a16:creationId xmlns:a16="http://schemas.microsoft.com/office/drawing/2014/main" id="{90AC9A7C-3F0D-2229-0BFF-B797789CED14}"/>
              </a:ext>
            </a:extLst>
          </p:cNvPr>
          <p:cNvSpPr/>
          <p:nvPr/>
        </p:nvSpPr>
        <p:spPr>
          <a:xfrm>
            <a:off x="5975621" y="1324916"/>
            <a:ext cx="5983830" cy="668917"/>
          </a:xfrm>
          <a:prstGeom prst="flowChartOffpageConnector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>
                <a:solidFill>
                  <a:schemeClr val="accent5">
                    <a:lumMod val="75000"/>
                  </a:schemeClr>
                </a:solidFill>
                <a:latin typeface="Arial Nova" panose="020B0504020202020204" pitchFamily="34" charset="0"/>
              </a:rPr>
              <a:t>Planta de Beneficio</a:t>
            </a:r>
          </a:p>
        </p:txBody>
      </p:sp>
    </p:spTree>
    <p:extLst>
      <p:ext uri="{BB962C8B-B14F-4D97-AF65-F5344CB8AC3E}">
        <p14:creationId xmlns:p14="http://schemas.microsoft.com/office/powerpoint/2010/main" val="1836404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1BD1EF6-1D30-E65A-D560-12403B7741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339534"/>
              </p:ext>
            </p:extLst>
          </p:nvPr>
        </p:nvGraphicFramePr>
        <p:xfrm>
          <a:off x="582097" y="1256395"/>
          <a:ext cx="10959152" cy="4870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DA5C828-1690-6D97-8AE8-9873AA4D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467"/>
            <a:ext cx="10515600" cy="730250"/>
          </a:xfrm>
        </p:spPr>
        <p:txBody>
          <a:bodyPr anchor="ctr"/>
          <a:lstStyle/>
          <a:p>
            <a:r>
              <a:rPr lang="es-CO" sz="24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Sin embargo, a través del año la acidez del aceite de palma cambia de forma significativa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55BF11-A445-136F-E628-852FE5C74937}"/>
              </a:ext>
            </a:extLst>
          </p:cNvPr>
          <p:cNvCxnSpPr>
            <a:cxnSpLocks/>
          </p:cNvCxnSpPr>
          <p:nvPr/>
        </p:nvCxnSpPr>
        <p:spPr>
          <a:xfrm>
            <a:off x="1445968" y="3487907"/>
            <a:ext cx="9231410" cy="0"/>
          </a:xfrm>
          <a:prstGeom prst="line">
            <a:avLst/>
          </a:prstGeom>
          <a:ln>
            <a:solidFill>
              <a:schemeClr val="accent4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B1AB55-25F4-F4EE-8AE7-1137A45016F4}"/>
              </a:ext>
            </a:extLst>
          </p:cNvPr>
          <p:cNvSpPr txBox="1"/>
          <p:nvPr/>
        </p:nvSpPr>
        <p:spPr>
          <a:xfrm>
            <a:off x="2644726" y="6464662"/>
            <a:ext cx="9547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>
                <a:latin typeface="Arial Nova" panose="020B0504020202020204" pitchFamily="34" charset="0"/>
              </a:rPr>
              <a:t>Fuente: Información recolectada de forma mensual en el marco del comité de plantas de beneficio.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EC3DFA-A298-8FE7-2478-2FA100E49AB2}"/>
              </a:ext>
            </a:extLst>
          </p:cNvPr>
          <p:cNvCxnSpPr>
            <a:cxnSpLocks/>
          </p:cNvCxnSpPr>
          <p:nvPr/>
        </p:nvCxnSpPr>
        <p:spPr>
          <a:xfrm>
            <a:off x="1445968" y="2992015"/>
            <a:ext cx="9231410" cy="8440"/>
          </a:xfrm>
          <a:prstGeom prst="line">
            <a:avLst/>
          </a:prstGeom>
          <a:ln>
            <a:solidFill>
              <a:schemeClr val="accent4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E861AA-260A-14E6-BFC3-8A55DD88D0F7}"/>
              </a:ext>
            </a:extLst>
          </p:cNvPr>
          <p:cNvSpPr txBox="1"/>
          <p:nvPr/>
        </p:nvSpPr>
        <p:spPr>
          <a:xfrm>
            <a:off x="3395336" y="1451644"/>
            <a:ext cx="5909480" cy="369332"/>
          </a:xfrm>
          <a:prstGeom prst="rect">
            <a:avLst/>
          </a:prstGeom>
          <a:solidFill>
            <a:srgbClr val="E1E1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/>
              <a:t>Comportamiento de la acidez en 2023</a:t>
            </a:r>
          </a:p>
        </p:txBody>
      </p:sp>
    </p:spTree>
    <p:extLst>
      <p:ext uri="{BB962C8B-B14F-4D97-AF65-F5344CB8AC3E}">
        <p14:creationId xmlns:p14="http://schemas.microsoft.com/office/powerpoint/2010/main" val="451586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2AF4D359-5644-6A37-02F2-942E4BD8E9B1}"/>
              </a:ext>
            </a:extLst>
          </p:cNvPr>
          <p:cNvSpPr/>
          <p:nvPr/>
        </p:nvSpPr>
        <p:spPr>
          <a:xfrm>
            <a:off x="3911600" y="2445656"/>
            <a:ext cx="1818640" cy="259715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737EF19-B89E-713A-B669-4F491F81AB4C}"/>
              </a:ext>
            </a:extLst>
          </p:cNvPr>
          <p:cNvSpPr/>
          <p:nvPr/>
        </p:nvSpPr>
        <p:spPr>
          <a:xfrm>
            <a:off x="1381760" y="2445656"/>
            <a:ext cx="2448560" cy="25971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C3BE4C1-7826-78D7-68D9-2DD1B4C42BBA}"/>
              </a:ext>
            </a:extLst>
          </p:cNvPr>
          <p:cNvSpPr txBox="1"/>
          <p:nvPr/>
        </p:nvSpPr>
        <p:spPr>
          <a:xfrm>
            <a:off x="254055" y="247506"/>
            <a:ext cx="11683890" cy="75908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s-ES"/>
              <a:t>Uno de los beneficios de la separación de corrientes residuales es la mejora del contenido de AGL del aceite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38C9D28-63A7-0C6A-A0D4-98B78D7AA8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13090"/>
              </p:ext>
            </p:extLst>
          </p:nvPr>
        </p:nvGraphicFramePr>
        <p:xfrm>
          <a:off x="155685" y="1540042"/>
          <a:ext cx="6724650" cy="4311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468A147-7B0E-4A3E-A11C-15E19B7F8D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877026"/>
              </p:ext>
            </p:extLst>
          </p:nvPr>
        </p:nvGraphicFramePr>
        <p:xfrm>
          <a:off x="7058025" y="1540042"/>
          <a:ext cx="4781550" cy="4311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7852EA0-EF4F-53B2-DEF7-422FF2CBA1A5}"/>
              </a:ext>
            </a:extLst>
          </p:cNvPr>
          <p:cNvSpPr txBox="1"/>
          <p:nvPr/>
        </p:nvSpPr>
        <p:spPr>
          <a:xfrm>
            <a:off x="155685" y="1201488"/>
            <a:ext cx="6724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solidFill>
                  <a:srgbClr val="3366CC"/>
                </a:solidFill>
                <a:latin typeface="Arial Nova" panose="020B0504020202020204" pitchFamily="34" charset="0"/>
              </a:rPr>
              <a:t>Disminución de la acidez en el aceite terminado un 0,7%</a:t>
            </a:r>
            <a:endParaRPr lang="es-ES" sz="1600">
              <a:solidFill>
                <a:srgbClr val="3366CC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26BBF4E-D955-9185-A933-D12F4476A832}"/>
              </a:ext>
            </a:extLst>
          </p:cNvPr>
          <p:cNvSpPr txBox="1"/>
          <p:nvPr/>
        </p:nvSpPr>
        <p:spPr>
          <a:xfrm>
            <a:off x="1381760" y="1670840"/>
            <a:ext cx="2448560" cy="649724"/>
          </a:xfrm>
          <a:prstGeom prst="flowChartOffpage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>
                <a:latin typeface="Arial Nova" panose="020B0504020202020204" pitchFamily="34" charset="0"/>
              </a:rPr>
              <a:t>AGL </a:t>
            </a:r>
            <a:r>
              <a:rPr lang="es-ES" sz="1400" err="1">
                <a:latin typeface="Arial Nova" panose="020B0504020202020204" pitchFamily="34" charset="0"/>
              </a:rPr>
              <a:t>prom</a:t>
            </a:r>
            <a:r>
              <a:rPr lang="es-ES" sz="1400">
                <a:latin typeface="Arial Nova" panose="020B0504020202020204" pitchFamily="34" charset="0"/>
              </a:rPr>
              <a:t> 2022</a:t>
            </a:r>
          </a:p>
          <a:p>
            <a:pPr algn="ctr"/>
            <a:r>
              <a:rPr lang="es-ES" sz="1400" b="1">
                <a:latin typeface="Arial Nova" panose="020B0504020202020204" pitchFamily="34" charset="0"/>
              </a:rPr>
              <a:t>3,8%</a:t>
            </a:r>
            <a:endParaRPr lang="es-CO" sz="1400" b="1">
              <a:latin typeface="Arial Nova" panose="020B05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35CA1C-0B69-C254-5611-6EE76416176E}"/>
              </a:ext>
            </a:extLst>
          </p:cNvPr>
          <p:cNvSpPr txBox="1"/>
          <p:nvPr/>
        </p:nvSpPr>
        <p:spPr>
          <a:xfrm>
            <a:off x="3911599" y="1670840"/>
            <a:ext cx="1818639" cy="649724"/>
          </a:xfrm>
          <a:prstGeom prst="flowChartOffpageConnector">
            <a:avLst/>
          </a:prstGeom>
          <a:solidFill>
            <a:srgbClr val="FFFF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>
                <a:latin typeface="Arial Nova" panose="020B0504020202020204" pitchFamily="34" charset="0"/>
              </a:rPr>
              <a:t>AGL </a:t>
            </a:r>
            <a:r>
              <a:rPr lang="es-ES" sz="1400" err="1">
                <a:latin typeface="Arial Nova" panose="020B0504020202020204" pitchFamily="34" charset="0"/>
              </a:rPr>
              <a:t>prom</a:t>
            </a:r>
            <a:r>
              <a:rPr lang="es-ES" sz="1400">
                <a:latin typeface="Arial Nova" panose="020B0504020202020204" pitchFamily="34" charset="0"/>
              </a:rPr>
              <a:t> 2023: </a:t>
            </a:r>
            <a:r>
              <a:rPr lang="es-ES" sz="1400" b="1">
                <a:latin typeface="Arial Nova" panose="020B0504020202020204" pitchFamily="34" charset="0"/>
              </a:rPr>
              <a:t>3,1%</a:t>
            </a:r>
            <a:endParaRPr lang="es-CO" sz="1400" b="1"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999C2-435C-EC8F-057A-D05F12267CAA}"/>
              </a:ext>
            </a:extLst>
          </p:cNvPr>
          <p:cNvSpPr txBox="1"/>
          <p:nvPr/>
        </p:nvSpPr>
        <p:spPr>
          <a:xfrm>
            <a:off x="3019925" y="6087979"/>
            <a:ext cx="768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>
                <a:latin typeface="Arial Nova" panose="020B0504020202020204" pitchFamily="34" charset="0"/>
              </a:rPr>
              <a:t>Fuente: Resultados proyecto de validación de prácticas conocidas para mejora de la calidad, DNN – Fedepalma 2023</a:t>
            </a:r>
          </a:p>
        </p:txBody>
      </p:sp>
    </p:spTree>
    <p:extLst>
      <p:ext uri="{BB962C8B-B14F-4D97-AF65-F5344CB8AC3E}">
        <p14:creationId xmlns:p14="http://schemas.microsoft.com/office/powerpoint/2010/main" val="1941911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DCE9A-069F-D9E1-FC6A-DEAEAA690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97" y="376704"/>
            <a:ext cx="11190562" cy="893762"/>
          </a:xfrm>
        </p:spPr>
        <p:txBody>
          <a:bodyPr anchor="ctr"/>
          <a:lstStyle/>
          <a:p>
            <a:r>
              <a:rPr lang="es-MX" sz="24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En los últimos años, las potenciales contaminaciones de aceites minerales (MOH) son una preocupación en el mercado de alimentos a nivel mundial, y el aceite de palma no es la excepción.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6DECD8-82EF-67DD-AEA3-F4C776375779}"/>
              </a:ext>
            </a:extLst>
          </p:cNvPr>
          <p:cNvSpPr txBox="1"/>
          <p:nvPr/>
        </p:nvSpPr>
        <p:spPr>
          <a:xfrm>
            <a:off x="8168724" y="2183866"/>
            <a:ext cx="3737258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600">
                <a:latin typeface="Arial Nova" panose="020B0504020202020204" pitchFamily="34" charset="0"/>
              </a:rPr>
              <a:t>Pueden acumularse en los tejidos humanos y causar efectos adversos en el hígado.</a:t>
            </a:r>
          </a:p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sz="1600">
              <a:latin typeface="Arial Nova" panose="020B0504020202020204" pitchFamily="34" charset="0"/>
            </a:endParaRPr>
          </a:p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sz="1600">
              <a:latin typeface="Arial Nova" panose="020B0504020202020204" pitchFamily="34" charset="0"/>
            </a:endParaRPr>
          </a:p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sz="1600">
              <a:latin typeface="Arial Nova" panose="020B0504020202020204" pitchFamily="34" charset="0"/>
            </a:endParaRPr>
          </a:p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sz="1600">
              <a:latin typeface="Arial Nova" panose="020B0504020202020204" pitchFamily="34" charset="0"/>
            </a:endParaRPr>
          </a:p>
          <a:p>
            <a:pPr marL="180975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600">
                <a:latin typeface="Arial Nova" panose="020B0504020202020204" pitchFamily="34" charset="0"/>
              </a:rPr>
              <a:t>P</a:t>
            </a:r>
            <a:r>
              <a:rPr lang="es-ES" sz="1600" i="0">
                <a:effectLst/>
                <a:latin typeface="Arial Nova" panose="020B0504020202020204" pitchFamily="34" charset="0"/>
              </a:rPr>
              <a:t>ueden actuar </a:t>
            </a:r>
            <a:r>
              <a:rPr lang="es-ES" sz="1600" b="0" i="0">
                <a:effectLst/>
                <a:latin typeface="Arial Nova" panose="020B0504020202020204" pitchFamily="34" charset="0"/>
              </a:rPr>
              <a:t>como carcinógenos genotóxicos (es decir, pueden dañar el ADN, el material genético de las células, y causar cáncer).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A662893-5D6D-34BB-540A-D0122C2824D2}"/>
              </a:ext>
            </a:extLst>
          </p:cNvPr>
          <p:cNvSpPr txBox="1"/>
          <p:nvPr/>
        </p:nvSpPr>
        <p:spPr>
          <a:xfrm>
            <a:off x="352097" y="1897666"/>
            <a:ext cx="4106781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s-CO" sz="1800" b="1">
                <a:solidFill>
                  <a:srgbClr val="CE8B3C"/>
                </a:solidFill>
                <a:latin typeface="Arial Nova" panose="020B0504020202020204" pitchFamily="34" charset="0"/>
              </a:rPr>
              <a:t>MOSH</a:t>
            </a:r>
            <a:endParaRPr lang="es-CO" sz="1800" b="0" i="0">
              <a:solidFill>
                <a:srgbClr val="CE8B3C"/>
              </a:solidFill>
              <a:effectLst/>
              <a:latin typeface="Arial Nova" panose="020B05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s-CO" sz="1800" b="0" i="0">
                <a:solidFill>
                  <a:srgbClr val="222222"/>
                </a:solidFill>
                <a:effectLst/>
                <a:latin typeface="Arial Nova" panose="020B0504020202020204" pitchFamily="34" charset="0"/>
              </a:rPr>
              <a:t>H</a:t>
            </a:r>
            <a:r>
              <a:rPr lang="es-CO" sz="1800">
                <a:solidFill>
                  <a:srgbClr val="222222"/>
                </a:solidFill>
                <a:latin typeface="Arial Nova" panose="020B0504020202020204" pitchFamily="34" charset="0"/>
              </a:rPr>
              <a:t>ace referencia a: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CO" sz="1800" b="0" i="0">
                <a:solidFill>
                  <a:srgbClr val="222222"/>
                </a:solidFill>
                <a:effectLst/>
                <a:latin typeface="Arial Nova" panose="020B0504020202020204" pitchFamily="34" charset="0"/>
              </a:rPr>
              <a:t>Al</a:t>
            </a:r>
            <a:r>
              <a:rPr lang="es-CO" sz="1800">
                <a:solidFill>
                  <a:srgbClr val="222222"/>
                </a:solidFill>
                <a:latin typeface="Arial Nova" panose="020B0504020202020204" pitchFamily="34" charset="0"/>
              </a:rPr>
              <a:t>canos de cadena lineal y ramificada abierta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CO" sz="1800" b="0" i="0">
                <a:solidFill>
                  <a:srgbClr val="222222"/>
                </a:solidFill>
                <a:effectLst/>
                <a:latin typeface="Arial Nova" panose="020B0504020202020204" pitchFamily="34" charset="0"/>
              </a:rPr>
              <a:t>Cicloalcanos </a:t>
            </a:r>
            <a:r>
              <a:rPr lang="es-CO" sz="1800" b="0" i="0" err="1">
                <a:solidFill>
                  <a:srgbClr val="222222"/>
                </a:solidFill>
                <a:effectLst/>
                <a:latin typeface="Arial Nova" panose="020B0504020202020204" pitchFamily="34" charset="0"/>
              </a:rPr>
              <a:t>alquilato</a:t>
            </a:r>
            <a:r>
              <a:rPr lang="es-CO" sz="1800" b="0" i="0">
                <a:solidFill>
                  <a:srgbClr val="222222"/>
                </a:solidFill>
                <a:effectLst/>
                <a:latin typeface="Arial Nova" panose="020B0504020202020204" pitchFamily="34" charset="0"/>
              </a:rPr>
              <a:t> (naftenos)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90B253-2EC7-4876-76EE-B07E6BCCA7D0}"/>
              </a:ext>
            </a:extLst>
          </p:cNvPr>
          <p:cNvSpPr txBox="1"/>
          <p:nvPr/>
        </p:nvSpPr>
        <p:spPr>
          <a:xfrm>
            <a:off x="352097" y="3952475"/>
            <a:ext cx="4106781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CO" sz="1800" b="1" i="0">
                <a:solidFill>
                  <a:srgbClr val="CE8B3C"/>
                </a:solidFill>
                <a:effectLst/>
                <a:latin typeface="Arial Nova" panose="020B0504020202020204" pitchFamily="34" charset="0"/>
              </a:rPr>
              <a:t>MOAH</a:t>
            </a:r>
          </a:p>
          <a:p>
            <a:pPr>
              <a:spcBef>
                <a:spcPts val="600"/>
              </a:spcBef>
            </a:pPr>
            <a:r>
              <a:rPr lang="es-CO" sz="1800" b="0" i="0">
                <a:solidFill>
                  <a:srgbClr val="222222"/>
                </a:solidFill>
                <a:effectLst/>
                <a:latin typeface="Arial Nova" panose="020B0504020202020204" pitchFamily="34" charset="0"/>
              </a:rPr>
              <a:t>Corresponde al grupo de hidrocarburos aromáticos. </a:t>
            </a:r>
            <a:endParaRPr lang="es-CO" sz="1800">
              <a:latin typeface="Arial Nova" panose="020B05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3CDA4C-E831-543C-A4CC-512EAC31B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55" y="1694421"/>
            <a:ext cx="3586813" cy="199923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BA946AC-F4BB-5352-9F2C-93165DB93743}"/>
              </a:ext>
            </a:extLst>
          </p:cNvPr>
          <p:cNvSpPr txBox="1"/>
          <p:nvPr/>
        </p:nvSpPr>
        <p:spPr>
          <a:xfrm>
            <a:off x="4611256" y="5690409"/>
            <a:ext cx="7324070" cy="830997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600" b="0" i="0">
                <a:effectLst/>
                <a:latin typeface="Arial Nova" panose="020B0504020202020204" pitchFamily="34" charset="0"/>
              </a:rPr>
              <a:t>Las fuentes de los hidrocarburos en alimentos pueden ser: </a:t>
            </a:r>
            <a:r>
              <a:rPr lang="es-ES" sz="1600" b="1" i="0">
                <a:effectLst/>
                <a:latin typeface="Arial Nova" panose="020B0504020202020204" pitchFamily="34" charset="0"/>
              </a:rPr>
              <a:t>materiales</a:t>
            </a:r>
            <a:r>
              <a:rPr lang="es-ES" sz="1600" b="0" i="0">
                <a:effectLst/>
                <a:latin typeface="Arial Nova" panose="020B0504020202020204" pitchFamily="34" charset="0"/>
              </a:rPr>
              <a:t> de envasado de alimentos, </a:t>
            </a:r>
            <a:r>
              <a:rPr lang="es-ES" sz="1600" b="1" i="0">
                <a:effectLst/>
                <a:latin typeface="Arial Nova" panose="020B0504020202020204" pitchFamily="34" charset="0"/>
              </a:rPr>
              <a:t>aditivos</a:t>
            </a:r>
            <a:r>
              <a:rPr lang="es-ES" sz="1600" b="0" i="0">
                <a:effectLst/>
                <a:latin typeface="Arial Nova" panose="020B0504020202020204" pitchFamily="34" charset="0"/>
              </a:rPr>
              <a:t> alimentarios, coadyuvantes tecnológicos y contaminantes ambientales tales como </a:t>
            </a:r>
            <a:r>
              <a:rPr lang="es-ES" sz="1600" b="1" i="0">
                <a:effectLst/>
                <a:latin typeface="Arial Nova" panose="020B0504020202020204" pitchFamily="34" charset="0"/>
              </a:rPr>
              <a:t>lubricantes</a:t>
            </a:r>
            <a:r>
              <a:rPr lang="es-ES" sz="1600" b="0" i="0">
                <a:effectLst/>
                <a:latin typeface="Arial Nova" panose="020B0504020202020204" pitchFamily="34" charset="0"/>
              </a:rPr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D66EDB-D1DD-92A9-BC84-8D8AF9330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2" b="49380"/>
          <a:stretch/>
        </p:blipFill>
        <p:spPr>
          <a:xfrm>
            <a:off x="4611256" y="3834596"/>
            <a:ext cx="3586813" cy="1689905"/>
          </a:xfrm>
          <a:prstGeom prst="rect">
            <a:avLst/>
          </a:prstGeom>
        </p:spPr>
      </p:pic>
      <p:pic>
        <p:nvPicPr>
          <p:cNvPr id="3" name="Picture 2" descr="Señales de peligro más utilizadas | Nadriza Canarias">
            <a:extLst>
              <a:ext uri="{FF2B5EF4-FFF2-40B4-BE49-F238E27FC236}">
                <a16:creationId xmlns:a16="http://schemas.microsoft.com/office/drawing/2014/main" id="{7B4C4DFC-9B9C-24B8-3902-6E47F028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9FF"/>
              </a:clrFrom>
              <a:clrTo>
                <a:srgbClr val="FF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2587" y="3157534"/>
            <a:ext cx="990964" cy="8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14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5143-ED05-B273-1B0D-729786459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s-CO" sz="4400">
                <a:latin typeface="Century Gothic"/>
              </a:rPr>
              <a:t>Contenido de MOSH y MOAH</a:t>
            </a:r>
            <a:endParaRPr lang="es-CO" sz="440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8708854-5555-752B-9419-5A7AC072F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40169"/>
              </p:ext>
            </p:extLst>
          </p:nvPr>
        </p:nvGraphicFramePr>
        <p:xfrm>
          <a:off x="2704647" y="1828800"/>
          <a:ext cx="796887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101">
                  <a:extLst>
                    <a:ext uri="{9D8B030D-6E8A-4147-A177-3AD203B41FA5}">
                      <a16:colId xmlns:a16="http://schemas.microsoft.com/office/drawing/2014/main" val="3704555052"/>
                    </a:ext>
                  </a:extLst>
                </a:gridCol>
                <a:gridCol w="2327826">
                  <a:extLst>
                    <a:ext uri="{9D8B030D-6E8A-4147-A177-3AD203B41FA5}">
                      <a16:colId xmlns:a16="http://schemas.microsoft.com/office/drawing/2014/main" val="4174160120"/>
                    </a:ext>
                  </a:extLst>
                </a:gridCol>
                <a:gridCol w="2384948">
                  <a:extLst>
                    <a:ext uri="{9D8B030D-6E8A-4147-A177-3AD203B41FA5}">
                      <a16:colId xmlns:a16="http://schemas.microsoft.com/office/drawing/2014/main" val="1507785548"/>
                    </a:ext>
                  </a:extLst>
                </a:gridCol>
              </a:tblGrid>
              <a:tr h="380646"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Productos alimenticios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MOSH (ppm)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2400"/>
                        <a:t>MOAH (ppm)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256375"/>
                  </a:ext>
                </a:extLst>
              </a:tr>
              <a:tr h="3806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400"/>
                        <a:t>Confitería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240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2400"/>
                        <a:t>0,7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323031"/>
                  </a:ext>
                </a:extLst>
              </a:tr>
              <a:tr h="380646">
                <a:tc>
                  <a:txBody>
                    <a:bodyPr/>
                    <a:lstStyle/>
                    <a:p>
                      <a:r>
                        <a:rPr lang="es-ES" sz="2400"/>
                        <a:t>Aceites vegetales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41 - 45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2400"/>
                        <a:t>24,5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460082"/>
                  </a:ext>
                </a:extLst>
              </a:tr>
              <a:tr h="3806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2400"/>
                        <a:t>Pescado enlatado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2400"/>
                        <a:t>2,6 – 53,7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2400"/>
                        <a:t>0,7 – 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912382"/>
                  </a:ext>
                </a:extLst>
              </a:tr>
              <a:tr h="380646">
                <a:tc>
                  <a:txBody>
                    <a:bodyPr/>
                    <a:lstStyle/>
                    <a:p>
                      <a:r>
                        <a:rPr lang="es-ES" sz="2400"/>
                        <a:t>Productos de repostería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4 – 15,9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2400"/>
                        <a:t>3,6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501921"/>
                  </a:ext>
                </a:extLst>
              </a:tr>
              <a:tr h="380646">
                <a:tc>
                  <a:txBody>
                    <a:bodyPr/>
                    <a:lstStyle/>
                    <a:p>
                      <a:r>
                        <a:rPr lang="es-ES" sz="2400"/>
                        <a:t>Arroz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1,8 - 160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2400"/>
                        <a:t>0,3 - 16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212256"/>
                  </a:ext>
                </a:extLst>
              </a:tr>
              <a:tr h="380646">
                <a:tc>
                  <a:txBody>
                    <a:bodyPr/>
                    <a:lstStyle/>
                    <a:p>
                      <a:r>
                        <a:rPr lang="es-ES" sz="2400"/>
                        <a:t>Polvo de cacao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1,2 – 69,2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s-ES" sz="2400"/>
                        <a:t>&lt;0,5 - 15,7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235036"/>
                  </a:ext>
                </a:extLst>
              </a:tr>
            </a:tbl>
          </a:graphicData>
        </a:graphic>
      </p:graphicFrame>
      <p:pic>
        <p:nvPicPr>
          <p:cNvPr id="6" name="Picture 5" descr="A close up of a candy&#10;&#10;Description automatically generated">
            <a:extLst>
              <a:ext uri="{FF2B5EF4-FFF2-40B4-BE49-F238E27FC236}">
                <a16:creationId xmlns:a16="http://schemas.microsoft.com/office/drawing/2014/main" id="{063DEB53-309C-CA3D-4AAD-3A99F555D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333" y="4411567"/>
            <a:ext cx="1754661" cy="1285875"/>
          </a:xfrm>
          <a:prstGeom prst="ellipse">
            <a:avLst/>
          </a:prstGeom>
        </p:spPr>
      </p:pic>
      <p:pic>
        <p:nvPicPr>
          <p:cNvPr id="8" name="Picture 7" descr="A loaf of bread on a blue plate next to a leaf&#10;&#10;Description automatically generated">
            <a:extLst>
              <a:ext uri="{FF2B5EF4-FFF2-40B4-BE49-F238E27FC236}">
                <a16:creationId xmlns:a16="http://schemas.microsoft.com/office/drawing/2014/main" id="{435B750C-DED3-A754-5635-0DB8A8BB6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3" y="1685499"/>
            <a:ext cx="2540874" cy="1907969"/>
          </a:xfrm>
          <a:prstGeom prst="flowChartConnector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C7F9B77-2FFD-2D73-7C44-BE30B5C6AFEF}"/>
              </a:ext>
            </a:extLst>
          </p:cNvPr>
          <p:cNvSpPr txBox="1"/>
          <p:nvPr/>
        </p:nvSpPr>
        <p:spPr>
          <a:xfrm>
            <a:off x="2771775" y="5495925"/>
            <a:ext cx="9420225" cy="12772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  <a:cs typeface="Calibri"/>
              </a:rPr>
              <a:t>Fuente: </a:t>
            </a:r>
            <a:endParaRPr lang="es-ES">
              <a:latin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sz="1100">
                <a:latin typeface="Calibri"/>
                <a:cs typeface="Calibri"/>
              </a:rPr>
              <a:t>Ana, S., Chiara, C., Fabiola, C., Luca, M. U., &amp; Sabrina, M. (2022). High sensitivity determination of mineral oils and olefin oligomers in cocoa powder and related packaging: Method validation and market survey. Food Chemistry, 396. https://doi.org/10.1016/j.foodchem.2022.133686</a:t>
            </a:r>
            <a:endParaRPr lang="es-ES"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sz="1100" err="1">
                <a:latin typeface="Calibri"/>
                <a:cs typeface="Calibri"/>
              </a:rPr>
              <a:t>Pirow</a:t>
            </a:r>
            <a:r>
              <a:rPr lang="en-US" sz="1100">
                <a:latin typeface="Calibri"/>
                <a:cs typeface="Calibri"/>
              </a:rPr>
              <a:t>, R., Blume, A., Hellwig, N., </a:t>
            </a:r>
            <a:r>
              <a:rPr lang="en-US" sz="1100" err="1">
                <a:latin typeface="Calibri"/>
                <a:cs typeface="Calibri"/>
              </a:rPr>
              <a:t>Herzler</a:t>
            </a:r>
            <a:r>
              <a:rPr lang="en-US" sz="1100">
                <a:latin typeface="Calibri"/>
                <a:cs typeface="Calibri"/>
              </a:rPr>
              <a:t>, M., </a:t>
            </a:r>
            <a:r>
              <a:rPr lang="en-US" sz="1100" err="1">
                <a:latin typeface="Calibri"/>
                <a:cs typeface="Calibri"/>
              </a:rPr>
              <a:t>Huhse</a:t>
            </a:r>
            <a:r>
              <a:rPr lang="en-US" sz="1100">
                <a:latin typeface="Calibri"/>
                <a:cs typeface="Calibri"/>
              </a:rPr>
              <a:t>, B., Hutzler, C., Pfaff, K., Thierse, H.-J., </a:t>
            </a:r>
            <a:r>
              <a:rPr lang="en-US" sz="1100" err="1">
                <a:latin typeface="Calibri"/>
                <a:cs typeface="Calibri"/>
              </a:rPr>
              <a:t>Tralau</a:t>
            </a:r>
            <a:r>
              <a:rPr lang="en-US" sz="1100">
                <a:latin typeface="Calibri"/>
                <a:cs typeface="Calibri"/>
              </a:rPr>
              <a:t>, T., Vieth</a:t>
            </a:r>
            <a:r>
              <a:rPr lang="en-US" sz="1100">
                <a:ea typeface="+mn-lt"/>
                <a:cs typeface="+mn-lt"/>
              </a:rPr>
              <a:t>, B., &amp; Luch, A. (2019). Mineral oil in food, cosmetic products, and in products regulated by other legislations. Critical Reviews in Toxicology, 49(9), 742–789. https://doi.org/10.1080/10408444.2019.1694862</a:t>
            </a:r>
            <a:endParaRPr lang="en-US">
              <a:cs typeface="Calibri" panose="020F0502020204030204"/>
            </a:endParaRPr>
          </a:p>
          <a:p>
            <a:pPr marL="171450" indent="-171450">
              <a:buFont typeface="Calibri"/>
              <a:buChar char="-"/>
            </a:pPr>
            <a:r>
              <a:rPr lang="en-US" sz="1100">
                <a:ea typeface="+mn-lt"/>
                <a:cs typeface="+mn-lt"/>
              </a:rPr>
              <a:t>Xie, Y., Li, B., Liu, L., Ouyang, J., &amp; Wu, Y. (2019). Rapid screening of mineral oil aromatic hydrocarbons (MOAH) in grains by fluorescence spectroscopy. Food Chemistry, 294, 458–467. https://doi.org/10.1016/j.foodchem.2019.05.057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0560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451847D2-CD21-41A8-BFC7-85C845419355}"/>
              </a:ext>
              <a:ext uri="{147F2762-F138-4A5C-976F-8EAC2B608ADB}">
                <a16:predDERef xmlns:a16="http://schemas.microsoft.com/office/drawing/2014/main" pred="{A7C91B8A-9098-4D90-AC68-8DAE9AE556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7797636"/>
              </p:ext>
            </p:extLst>
          </p:nvPr>
        </p:nvGraphicFramePr>
        <p:xfrm>
          <a:off x="993716" y="1844075"/>
          <a:ext cx="9831558" cy="479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F3A3CB0A-8163-8B57-824A-3AB4040A34DE}"/>
              </a:ext>
            </a:extLst>
          </p:cNvPr>
          <p:cNvSpPr txBox="1"/>
          <p:nvPr/>
        </p:nvSpPr>
        <p:spPr>
          <a:xfrm>
            <a:off x="1946621" y="2644814"/>
            <a:ext cx="1754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CO"/>
            </a:defPPr>
            <a:lvl1pPr algn="ctr">
              <a:defRPr sz="1600" b="1"/>
            </a:lvl1pPr>
          </a:lstStyle>
          <a:p>
            <a:r>
              <a:rPr lang="es-ES"/>
              <a:t>Promedio Nacional
 </a:t>
            </a:r>
            <a:r>
              <a:rPr lang="es-ES" sz="1600" b="1">
                <a:latin typeface="MS Reference Sans Serif" panose="020B0604030504040204" pitchFamily="34" charset="0"/>
              </a:rPr>
              <a:t></a:t>
            </a:r>
            <a:r>
              <a:rPr lang="es-ES"/>
              <a:t> : 29.1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91B8A7-9A2A-AC34-05D6-1CFB1ACB0D17}"/>
              </a:ext>
            </a:extLst>
          </p:cNvPr>
          <p:cNvCxnSpPr>
            <a:cxnSpLocks/>
          </p:cNvCxnSpPr>
          <p:nvPr/>
        </p:nvCxnSpPr>
        <p:spPr>
          <a:xfrm>
            <a:off x="1791527" y="5222965"/>
            <a:ext cx="8869342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3941630-7046-C5BC-B1B4-0D52D1E7A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3507576"/>
              </p:ext>
            </p:extLst>
          </p:nvPr>
        </p:nvGraphicFramePr>
        <p:xfrm>
          <a:off x="3784751" y="1424504"/>
          <a:ext cx="3875963" cy="215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C2BC531-4186-E54F-D957-69A4F0A383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8328605"/>
              </p:ext>
            </p:extLst>
          </p:nvPr>
        </p:nvGraphicFramePr>
        <p:xfrm>
          <a:off x="6720659" y="1424504"/>
          <a:ext cx="3875963" cy="215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3B36CA7-CCA1-4614-92A8-A60C2F049CDA}"/>
              </a:ext>
            </a:extLst>
          </p:cNvPr>
          <p:cNvSpPr txBox="1"/>
          <p:nvPr/>
        </p:nvSpPr>
        <p:spPr>
          <a:xfrm>
            <a:off x="570805" y="359183"/>
            <a:ext cx="105085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Se encontró una alta variabilidad en la concentración de MOSH, es NECESARIO continuar con la implementación de prácticas que mitiguen la contaminación</a:t>
            </a:r>
          </a:p>
        </p:txBody>
      </p:sp>
      <p:sp>
        <p:nvSpPr>
          <p:cNvPr id="26" name="CuadroTexto 5">
            <a:extLst>
              <a:ext uri="{FF2B5EF4-FFF2-40B4-BE49-F238E27FC236}">
                <a16:creationId xmlns:a16="http://schemas.microsoft.com/office/drawing/2014/main" id="{8443E76A-7783-CA73-5E4D-2D7A3A537CF5}"/>
              </a:ext>
            </a:extLst>
          </p:cNvPr>
          <p:cNvSpPr txBox="1"/>
          <p:nvPr/>
        </p:nvSpPr>
        <p:spPr>
          <a:xfrm>
            <a:off x="4851419" y="3332741"/>
            <a:ext cx="4961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>
                <a:latin typeface="Arial Nova" panose="020B0504020202020204" pitchFamily="34" charset="0"/>
              </a:rPr>
              <a:t>% de cumplimiento frente al límite máximo establecido</a:t>
            </a:r>
            <a:endParaRPr lang="es-CO" sz="900" b="1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94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78A23A0B-37EC-411E-B364-E0D5B1663A53}"/>
              </a:ext>
              <a:ext uri="{147F2762-F138-4A5C-976F-8EAC2B608ADB}">
                <a16:predDERef xmlns:a16="http://schemas.microsoft.com/office/drawing/2014/main" pred="{C5298BA7-AB66-430D-9652-2C338FC12B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4341297"/>
              </p:ext>
            </p:extLst>
          </p:nvPr>
        </p:nvGraphicFramePr>
        <p:xfrm>
          <a:off x="265781" y="1477745"/>
          <a:ext cx="11297861" cy="476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85E898-4A1B-3047-6743-C9A340BEB16C}"/>
              </a:ext>
            </a:extLst>
          </p:cNvPr>
          <p:cNvCxnSpPr>
            <a:cxnSpLocks/>
          </p:cNvCxnSpPr>
          <p:nvPr/>
        </p:nvCxnSpPr>
        <p:spPr>
          <a:xfrm>
            <a:off x="854692" y="4531894"/>
            <a:ext cx="1048261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6CE2223-F799-A865-FCB2-A60340687E67}"/>
              </a:ext>
            </a:extLst>
          </p:cNvPr>
          <p:cNvSpPr txBox="1"/>
          <p:nvPr/>
        </p:nvSpPr>
        <p:spPr>
          <a:xfrm>
            <a:off x="811050" y="2319627"/>
            <a:ext cx="156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latin typeface="Arial Nova" panose="020B0504020202020204" pitchFamily="34" charset="0"/>
              </a:rPr>
              <a:t>Promedio Nacional</a:t>
            </a:r>
            <a:r>
              <a:rPr lang="es-ES" sz="1600" b="1"/>
              <a:t>
 </a:t>
            </a:r>
            <a:r>
              <a:rPr lang="es-ES" sz="1600" b="1">
                <a:latin typeface="MS Reference Sans Serif" panose="020B0604030504040204" pitchFamily="34" charset="0"/>
              </a:rPr>
              <a:t> </a:t>
            </a:r>
            <a:r>
              <a:rPr lang="es-ES" sz="1600" b="1"/>
              <a:t>: </a:t>
            </a:r>
            <a:r>
              <a:rPr lang="es-ES" sz="1600" b="1">
                <a:latin typeface="Arial Nova" panose="020B0504020202020204" pitchFamily="34" charset="0"/>
              </a:rPr>
              <a:t>3,04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FEBA8EB-853A-E55E-7859-FBB8753607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4011596"/>
              </p:ext>
            </p:extLst>
          </p:nvPr>
        </p:nvGraphicFramePr>
        <p:xfrm>
          <a:off x="1716841" y="993649"/>
          <a:ext cx="3875963" cy="215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05881A0-0E83-877C-9E1B-20572F546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57852"/>
              </p:ext>
            </p:extLst>
          </p:nvPr>
        </p:nvGraphicFramePr>
        <p:xfrm>
          <a:off x="4401657" y="1055963"/>
          <a:ext cx="3875963" cy="215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45FA336-1938-14A5-907E-7077CDA7792E}"/>
              </a:ext>
            </a:extLst>
          </p:cNvPr>
          <p:cNvSpPr txBox="1"/>
          <p:nvPr/>
        </p:nvSpPr>
        <p:spPr>
          <a:xfrm>
            <a:off x="639326" y="391981"/>
            <a:ext cx="10550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b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Para el MOAH se tiene un mayor grado de cumplimiento frente al límite establecido</a:t>
            </a:r>
          </a:p>
        </p:txBody>
      </p:sp>
      <p:sp>
        <p:nvSpPr>
          <p:cNvPr id="20" name="CuadroTexto 5">
            <a:extLst>
              <a:ext uri="{FF2B5EF4-FFF2-40B4-BE49-F238E27FC236}">
                <a16:creationId xmlns:a16="http://schemas.microsoft.com/office/drawing/2014/main" id="{D2858559-D2FE-3553-06E1-D2E4AA678011}"/>
              </a:ext>
            </a:extLst>
          </p:cNvPr>
          <p:cNvSpPr txBox="1"/>
          <p:nvPr/>
        </p:nvSpPr>
        <p:spPr>
          <a:xfrm>
            <a:off x="3029243" y="6206029"/>
            <a:ext cx="4961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>
                <a:latin typeface="Arial Nova" panose="020B0504020202020204" pitchFamily="34" charset="0"/>
              </a:rPr>
              <a:t>% de cumplimiento frente al límite máximo establecido</a:t>
            </a:r>
            <a:endParaRPr lang="es-CO" sz="1400" b="1">
              <a:latin typeface="Arial Nova" panose="020B0504020202020204" pitchFamily="34" charset="0"/>
            </a:endParaRPr>
          </a:p>
        </p:txBody>
      </p:sp>
      <p:sp>
        <p:nvSpPr>
          <p:cNvPr id="14" name="CuadroTexto 5">
            <a:extLst>
              <a:ext uri="{FF2B5EF4-FFF2-40B4-BE49-F238E27FC236}">
                <a16:creationId xmlns:a16="http://schemas.microsoft.com/office/drawing/2014/main" id="{DE3552B4-2246-D87D-2345-50C7511DE59C}"/>
              </a:ext>
            </a:extLst>
          </p:cNvPr>
          <p:cNvSpPr txBox="1"/>
          <p:nvPr/>
        </p:nvSpPr>
        <p:spPr>
          <a:xfrm>
            <a:off x="2576032" y="2956484"/>
            <a:ext cx="4961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>
                <a:latin typeface="Arial Nova" panose="020B0504020202020204" pitchFamily="34" charset="0"/>
              </a:rPr>
              <a:t>% de cumplimiento frente al límite máximo establecido</a:t>
            </a:r>
            <a:endParaRPr lang="es-CO" sz="900" b="1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00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ABB8833-8C86-B10B-C863-A6D9D80282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2708" y="552450"/>
            <a:ext cx="11000935" cy="923925"/>
          </a:xfrm>
        </p:spPr>
        <p:txBody>
          <a:bodyPr/>
          <a:lstStyle/>
          <a:p>
            <a:pPr algn="ctr"/>
            <a:r>
              <a:rPr lang="es-ES" sz="2800" b="1">
                <a:solidFill>
                  <a:schemeClr val="accent4"/>
                </a:solidFill>
                <a:latin typeface="Arial Nova" panose="020B0504020202020204" pitchFamily="34" charset="0"/>
              </a:rPr>
              <a:t>El principal mercado para el aceite de palma es la industria de alimentos</a:t>
            </a:r>
            <a:endParaRPr lang="es-CO" sz="2800" b="1">
              <a:solidFill>
                <a:schemeClr val="accent4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D7183D4-3A4E-1705-3BAB-199AE3BCFFBF}"/>
              </a:ext>
            </a:extLst>
          </p:cNvPr>
          <p:cNvSpPr txBox="1"/>
          <p:nvPr/>
        </p:nvSpPr>
        <p:spPr>
          <a:xfrm>
            <a:off x="932988" y="1832865"/>
            <a:ext cx="10500476" cy="338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Distribución de las ventas de aceites de palma por segmentos de mercado.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2787016-F158-0D26-D33D-AF3E751708D5}"/>
              </a:ext>
            </a:extLst>
          </p:cNvPr>
          <p:cNvSpPr txBox="1"/>
          <p:nvPr/>
        </p:nvSpPr>
        <p:spPr>
          <a:xfrm>
            <a:off x="7531688" y="2497131"/>
            <a:ext cx="2975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Colombia 2022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FF19EF2A-72CA-F988-5816-6D8A88C417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911159"/>
              </p:ext>
            </p:extLst>
          </p:nvPr>
        </p:nvGraphicFramePr>
        <p:xfrm>
          <a:off x="932988" y="2866463"/>
          <a:ext cx="4135902" cy="32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EE1EAB7C-92E8-4B7F-AFAB-B2512727A2A7}"/>
              </a:ext>
            </a:extLst>
          </p:cNvPr>
          <p:cNvSpPr txBox="1"/>
          <p:nvPr/>
        </p:nvSpPr>
        <p:spPr>
          <a:xfrm>
            <a:off x="1513333" y="2511212"/>
            <a:ext cx="2975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Mundo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7F7F3F9-86E1-DF26-3C63-F411CA1F2D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734010"/>
              </p:ext>
            </p:extLst>
          </p:nvPr>
        </p:nvGraphicFramePr>
        <p:xfrm>
          <a:off x="6687012" y="2750375"/>
          <a:ext cx="4572000" cy="387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2">
            <a:extLst>
              <a:ext uri="{FF2B5EF4-FFF2-40B4-BE49-F238E27FC236}">
                <a16:creationId xmlns:a16="http://schemas.microsoft.com/office/drawing/2014/main" id="{F9C02F60-8E2B-1159-C0A6-0B3892880D5B}"/>
              </a:ext>
            </a:extLst>
          </p:cNvPr>
          <p:cNvSpPr txBox="1"/>
          <p:nvPr/>
        </p:nvSpPr>
        <p:spPr>
          <a:xfrm>
            <a:off x="7966383" y="4181615"/>
            <a:ext cx="1805570" cy="10099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u="sng">
                <a:solidFill>
                  <a:schemeClr val="tx1"/>
                </a:solidFill>
                <a:latin typeface="Arial Nova" panose="020B0504020202020204" pitchFamily="34" charset="0"/>
              </a:rPr>
              <a:t>2022</a:t>
            </a:r>
          </a:p>
          <a:p>
            <a:pPr algn="ctr"/>
            <a:r>
              <a:rPr lang="es-ES" sz="2000" b="1">
                <a:solidFill>
                  <a:schemeClr val="tx1"/>
                </a:solidFill>
                <a:latin typeface="Arial Nova" panose="020B0504020202020204" pitchFamily="34" charset="0"/>
              </a:rPr>
              <a:t>1,7</a:t>
            </a:r>
          </a:p>
          <a:p>
            <a:pPr algn="ctr"/>
            <a:r>
              <a:rPr lang="es-ES" sz="1600" b="1">
                <a:solidFill>
                  <a:schemeClr val="tx1"/>
                </a:solidFill>
                <a:latin typeface="Arial Nova" panose="020B0504020202020204" pitchFamily="34" charset="0"/>
              </a:rPr>
              <a:t>MM Ton</a:t>
            </a:r>
            <a:endParaRPr lang="es-CO" sz="2000" b="1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99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44541C2-55DF-3A6B-E10E-86E466FBF3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0836" y="600160"/>
            <a:ext cx="11370585" cy="1325563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s-CO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Las fuentes de MOSH/MOAH que pueden ser fuente potencial de contaminación del fruto y del aceite </a:t>
            </a:r>
            <a:r>
              <a:rPr lang="es-CO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conocidas hasta el momento están presentes a lo largo de la cadena</a:t>
            </a:r>
            <a:endParaRPr lang="es-CO" sz="2400" b="1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+mj-ea"/>
              <a:cs typeface="+mj-cs"/>
            </a:endParaRPr>
          </a:p>
        </p:txBody>
      </p:sp>
      <p:pic>
        <p:nvPicPr>
          <p:cNvPr id="3074" name="Picture 2" descr="Concepto de industria productora de aceite de palma | Vector Gratis">
            <a:extLst>
              <a:ext uri="{FF2B5EF4-FFF2-40B4-BE49-F238E27FC236}">
                <a16:creationId xmlns:a16="http://schemas.microsoft.com/office/drawing/2014/main" id="{E8319DB3-5EBD-18A7-B141-C564B97D5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DE6"/>
              </a:clrFrom>
              <a:clrTo>
                <a:srgbClr val="FFF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6499" y="2281685"/>
            <a:ext cx="1643499" cy="109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Oil Palm Process: Over 223 Royalty-Free Licensable Stock Illustrations &amp;  Drawings | Shutterstock">
            <a:extLst>
              <a:ext uri="{FF2B5EF4-FFF2-40B4-BE49-F238E27FC236}">
                <a16:creationId xmlns:a16="http://schemas.microsoft.com/office/drawing/2014/main" id="{C915140D-0867-FA70-A48C-01E07C20C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4" t="5160" r="8014" b="11415"/>
          <a:stretch/>
        </p:blipFill>
        <p:spPr>
          <a:xfrm>
            <a:off x="4145912" y="2281686"/>
            <a:ext cx="1416510" cy="1073665"/>
          </a:xfrm>
          <a:prstGeom prst="rect">
            <a:avLst/>
          </a:prstGeom>
        </p:spPr>
      </p:pic>
      <p:pic>
        <p:nvPicPr>
          <p:cNvPr id="3" name="Picture 2" descr="Palm Oil Truck Vector, Vector, Truck, Cars PNG Transparent Image and  Clipart for Free Download">
            <a:extLst>
              <a:ext uri="{FF2B5EF4-FFF2-40B4-BE49-F238E27FC236}">
                <a16:creationId xmlns:a16="http://schemas.microsoft.com/office/drawing/2014/main" id="{7222DD08-6B73-F7F2-EFDD-65C6051D1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09" r="-379" b="27652"/>
          <a:stretch/>
        </p:blipFill>
        <p:spPr>
          <a:xfrm>
            <a:off x="9062469" y="2621424"/>
            <a:ext cx="1635741" cy="755053"/>
          </a:xfrm>
          <a:prstGeom prst="rect">
            <a:avLst/>
          </a:prstGeom>
        </p:spPr>
      </p:pic>
      <p:pic>
        <p:nvPicPr>
          <p:cNvPr id="5" name="Picture 4" descr="Download Tractor, Planting, Planter. Royalty-Free Vector Graphic - Pixabay">
            <a:extLst>
              <a:ext uri="{FF2B5EF4-FFF2-40B4-BE49-F238E27FC236}">
                <a16:creationId xmlns:a16="http://schemas.microsoft.com/office/drawing/2014/main" id="{12D8BC75-7599-CFAB-E821-5979683FC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041" y="2621424"/>
            <a:ext cx="1275348" cy="63767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0C24458-7E1F-92E0-41FB-6D5DAA15B5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6902325"/>
              </p:ext>
            </p:extLst>
          </p:nvPr>
        </p:nvGraphicFramePr>
        <p:xfrm>
          <a:off x="1397668" y="1401321"/>
          <a:ext cx="9396663" cy="5124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4875B99D-6C06-B789-05BC-51835991D67A}"/>
              </a:ext>
            </a:extLst>
          </p:cNvPr>
          <p:cNvSpPr txBox="1"/>
          <p:nvPr/>
        </p:nvSpPr>
        <p:spPr>
          <a:xfrm>
            <a:off x="1362920" y="4633778"/>
            <a:ext cx="4325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CO" sz="1200" b="0" i="0" u="none" strike="noStrike" baseline="0">
              <a:latin typeface="Arial Nova" panose="020B05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200" b="0" i="0" u="none" strike="noStrike" baseline="0">
                <a:latin typeface="Arial Nova" panose="020B0504020202020204" pitchFamily="34" charset="0"/>
              </a:rPr>
              <a:t>Evitar contaminación cruzada en los diferentes métodos de recolección y transporte de RFF en campo</a:t>
            </a:r>
          </a:p>
          <a:p>
            <a:pPr algn="just"/>
            <a:endParaRPr lang="es-ES" sz="1200">
              <a:latin typeface="Arial Nova" panose="020B05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200" b="0" i="0" u="none" strike="noStrike" baseline="0">
                <a:latin typeface="Arial Nova" panose="020B0504020202020204" pitchFamily="34" charset="0"/>
              </a:rPr>
              <a:t>Evitar fugas de aceite mineral en los vehículos de transporte</a:t>
            </a:r>
          </a:p>
        </p:txBody>
      </p:sp>
      <p:sp>
        <p:nvSpPr>
          <p:cNvPr id="9" name="CuadroTexto 14">
            <a:extLst>
              <a:ext uri="{FF2B5EF4-FFF2-40B4-BE49-F238E27FC236}">
                <a16:creationId xmlns:a16="http://schemas.microsoft.com/office/drawing/2014/main" id="{4084FBB0-D803-3C9A-650E-344875ED9A31}"/>
              </a:ext>
            </a:extLst>
          </p:cNvPr>
          <p:cNvSpPr txBox="1"/>
          <p:nvPr/>
        </p:nvSpPr>
        <p:spPr>
          <a:xfrm>
            <a:off x="6339192" y="4633778"/>
            <a:ext cx="4325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CO" sz="1200" b="0" i="0" u="none" strike="noStrike" baseline="0">
              <a:latin typeface="Arial Nova" panose="020B05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200">
                <a:latin typeface="Arial Nova" panose="020B0504020202020204" pitchFamily="34" charset="0"/>
              </a:rPr>
              <a:t>Fugas de lubricantes en los diferentes equipos del proceso </a:t>
            </a:r>
            <a:endParaRPr lang="es-ES" sz="1200" b="0" i="0" u="none" strike="noStrike" baseline="0">
              <a:latin typeface="Arial Nova" panose="020B0504020202020204" pitchFamily="34" charset="0"/>
            </a:endParaRPr>
          </a:p>
          <a:p>
            <a:pPr algn="just"/>
            <a:endParaRPr lang="es-ES" sz="1200">
              <a:latin typeface="Arial Nova" panose="020B05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200">
                <a:latin typeface="Arial Nova" panose="020B0504020202020204" pitchFamily="34" charset="0"/>
              </a:rPr>
              <a:t>Carrotanques contaminados con combustibles y lubricantes</a:t>
            </a:r>
            <a:endParaRPr lang="es-ES" sz="1200" b="0" i="0" u="none" strike="noStrike" baseline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89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60378CC0-5A98-6A6F-45EC-1EA11761AA7D}"/>
              </a:ext>
            </a:extLst>
          </p:cNvPr>
          <p:cNvSpPr txBox="1"/>
          <p:nvPr/>
        </p:nvSpPr>
        <p:spPr>
          <a:xfrm>
            <a:off x="342557" y="169796"/>
            <a:ext cx="11892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56612C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Caso de Estudio: El uso de lubricantes de grado de alimenticio y separación de corrientes ha</a:t>
            </a: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56612C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 demostrado una reducción en el MOAH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E26EFED-0963-3DE7-32D5-FD2C4412A1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390745"/>
              </p:ext>
            </p:extLst>
          </p:nvPr>
        </p:nvGraphicFramePr>
        <p:xfrm>
          <a:off x="1497713" y="1248263"/>
          <a:ext cx="8252462" cy="4710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0307BC1F-43C2-3D9A-DA51-CD93A24549BD}"/>
              </a:ext>
            </a:extLst>
          </p:cNvPr>
          <p:cNvSpPr/>
          <p:nvPr/>
        </p:nvSpPr>
        <p:spPr>
          <a:xfrm>
            <a:off x="6034954" y="3105364"/>
            <a:ext cx="448638" cy="647272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474122B-D381-0F90-1459-539B63EE363E}"/>
              </a:ext>
            </a:extLst>
          </p:cNvPr>
          <p:cNvSpPr txBox="1"/>
          <p:nvPr/>
        </p:nvSpPr>
        <p:spPr>
          <a:xfrm>
            <a:off x="6288673" y="2736973"/>
            <a:ext cx="5572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rPr>
              <a:t>Se implemento el uso de lubricantes de grado alimenticio en equipos de contacto directo con el fruto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37A0BABD-4BE1-E6C8-AB53-AE5247E79FC2}"/>
              </a:ext>
            </a:extLst>
          </p:cNvPr>
          <p:cNvSpPr txBox="1"/>
          <p:nvPr/>
        </p:nvSpPr>
        <p:spPr>
          <a:xfrm>
            <a:off x="3019925" y="6087979"/>
            <a:ext cx="768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>
                <a:latin typeface="Arial Nova" panose="020B0504020202020204" pitchFamily="34" charset="0"/>
              </a:rPr>
              <a:t>Fuente: Resultados proyecto de validación de prácticas conocidas para mejora de la calidad, DNN – Fedepalma 2023</a:t>
            </a:r>
          </a:p>
        </p:txBody>
      </p:sp>
    </p:spTree>
    <p:extLst>
      <p:ext uri="{BB962C8B-B14F-4D97-AF65-F5344CB8AC3E}">
        <p14:creationId xmlns:p14="http://schemas.microsoft.com/office/powerpoint/2010/main" val="1999770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0920DDB9-612F-21B4-9BCD-066FD0E6099C}"/>
              </a:ext>
            </a:extLst>
          </p:cNvPr>
          <p:cNvSpPr txBox="1"/>
          <p:nvPr/>
        </p:nvSpPr>
        <p:spPr>
          <a:xfrm>
            <a:off x="2938349" y="1904028"/>
            <a:ext cx="8528420" cy="400110"/>
          </a:xfrm>
          <a:prstGeom prst="rect">
            <a:avLst/>
          </a:prstGeom>
          <a:solidFill>
            <a:srgbClr val="E2E2DA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Resultados muestreo tanque de Almacenamiento de CPO 2023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A728A-C26A-BEF1-BDE5-AC66AD30C2CC}"/>
              </a:ext>
            </a:extLst>
          </p:cNvPr>
          <p:cNvSpPr txBox="1"/>
          <p:nvPr/>
        </p:nvSpPr>
        <p:spPr>
          <a:xfrm>
            <a:off x="155930" y="325893"/>
            <a:ext cx="12036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56612C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Caso de Estudio: El uso de lubricantes de grado de alimenticio, la separación de corrientes y el manejo de fruto en tolva han</a:t>
            </a: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56612C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 demostrado una reducción en el MOSH y MOAH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527CB21-56FF-FE20-C7EB-DC9B8259B547}"/>
              </a:ext>
            </a:extLst>
          </p:cNvPr>
          <p:cNvSpPr txBox="1"/>
          <p:nvPr/>
        </p:nvSpPr>
        <p:spPr>
          <a:xfrm>
            <a:off x="84010" y="3082055"/>
            <a:ext cx="2515351" cy="10215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/>
              <a:t>Resultados Nov – 2022</a:t>
            </a:r>
          </a:p>
          <a:p>
            <a:r>
              <a:rPr lang="es-ES"/>
              <a:t>MOSH: 12 ppm     MOAH: 0.6 ppm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795F7074-CEA5-386E-3E62-D4DA9F817A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576073"/>
              </p:ext>
            </p:extLst>
          </p:nvPr>
        </p:nvGraphicFramePr>
        <p:xfrm>
          <a:off x="3010702" y="2400378"/>
          <a:ext cx="8456067" cy="3901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794710-EFC3-AB28-6D41-76D2C7B0B923}"/>
              </a:ext>
            </a:extLst>
          </p:cNvPr>
          <p:cNvCxnSpPr/>
          <p:nvPr/>
        </p:nvCxnSpPr>
        <p:spPr>
          <a:xfrm>
            <a:off x="4644189" y="2562726"/>
            <a:ext cx="625642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">
            <a:extLst>
              <a:ext uri="{FF2B5EF4-FFF2-40B4-BE49-F238E27FC236}">
                <a16:creationId xmlns:a16="http://schemas.microsoft.com/office/drawing/2014/main" id="{A4E40356-DB21-69CC-4508-8D8956D111CD}"/>
              </a:ext>
            </a:extLst>
          </p:cNvPr>
          <p:cNvSpPr txBox="1"/>
          <p:nvPr/>
        </p:nvSpPr>
        <p:spPr>
          <a:xfrm>
            <a:off x="3394645" y="6203050"/>
            <a:ext cx="8072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>
                <a:latin typeface="Arial Nova" panose="020B0504020202020204" pitchFamily="34" charset="0"/>
              </a:rPr>
              <a:t>Fuente: Resultados proyecto de validación de prácticas conocidas para mejora de la calidad, DNN – Fedepalma 2023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2BCE8F-2899-5DB2-A0E8-5C06F2B20633}"/>
              </a:ext>
            </a:extLst>
          </p:cNvPr>
          <p:cNvCxnSpPr/>
          <p:nvPr/>
        </p:nvCxnSpPr>
        <p:spPr>
          <a:xfrm>
            <a:off x="5677903" y="4903839"/>
            <a:ext cx="5089358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74DF747-1EAE-3BD2-C3E3-1761431C9FC6}"/>
              </a:ext>
            </a:extLst>
          </p:cNvPr>
          <p:cNvSpPr txBox="1"/>
          <p:nvPr/>
        </p:nvSpPr>
        <p:spPr>
          <a:xfrm>
            <a:off x="10357522" y="4596062"/>
            <a:ext cx="1652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>
                <a:solidFill>
                  <a:schemeClr val="accent4"/>
                </a:solidFill>
              </a:rPr>
              <a:t>Lim Max MOAH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6544E3-D286-6768-8312-24BF59D9141E}"/>
              </a:ext>
            </a:extLst>
          </p:cNvPr>
          <p:cNvSpPr txBox="1"/>
          <p:nvPr/>
        </p:nvSpPr>
        <p:spPr>
          <a:xfrm>
            <a:off x="10381586" y="2296920"/>
            <a:ext cx="1652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>
                <a:solidFill>
                  <a:schemeClr val="accent2"/>
                </a:solidFill>
              </a:rPr>
              <a:t>Lim Max MOSH</a:t>
            </a:r>
          </a:p>
        </p:txBody>
      </p:sp>
    </p:spTree>
    <p:extLst>
      <p:ext uri="{BB962C8B-B14F-4D97-AF65-F5344CB8AC3E}">
        <p14:creationId xmlns:p14="http://schemas.microsoft.com/office/powerpoint/2010/main" val="2934656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44541C2-55DF-3A6B-E10E-86E466FBF3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925" y="312114"/>
            <a:ext cx="11122359" cy="1325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91440" tIns="45720" rIns="91440" bIns="45720" anchor="t">
            <a:noAutofit/>
          </a:bodyPr>
          <a:lstStyle/>
          <a:p>
            <a:pPr algn="ctr"/>
            <a:r>
              <a:rPr lang="es-CO" sz="2400" b="1">
                <a:solidFill>
                  <a:srgbClr val="56612C"/>
                </a:solidFill>
                <a:latin typeface="Arial Nova" panose="020B0504020202020204" pitchFamily="34" charset="0"/>
              </a:rPr>
              <a:t>El cambio de lubricantes por grado alimenticio en la mayoría de las ocasiones reduce de forma significativa la concentración de MOSH/MOAH, sin embargo, es necesario tener en cuenta la composición de cada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7215447-6051-E0F2-77AC-DD895E639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116427"/>
              </p:ext>
            </p:extLst>
          </p:nvPr>
        </p:nvGraphicFramePr>
        <p:xfrm>
          <a:off x="3525078" y="1639059"/>
          <a:ext cx="5618921" cy="4666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123">
                  <a:extLst>
                    <a:ext uri="{9D8B030D-6E8A-4147-A177-3AD203B41FA5}">
                      <a16:colId xmlns:a16="http://schemas.microsoft.com/office/drawing/2014/main" val="1596845819"/>
                    </a:ext>
                  </a:extLst>
                </a:gridCol>
                <a:gridCol w="1288852">
                  <a:extLst>
                    <a:ext uri="{9D8B030D-6E8A-4147-A177-3AD203B41FA5}">
                      <a16:colId xmlns:a16="http://schemas.microsoft.com/office/drawing/2014/main" val="3930071598"/>
                    </a:ext>
                  </a:extLst>
                </a:gridCol>
                <a:gridCol w="1215064">
                  <a:extLst>
                    <a:ext uri="{9D8B030D-6E8A-4147-A177-3AD203B41FA5}">
                      <a16:colId xmlns:a16="http://schemas.microsoft.com/office/drawing/2014/main" val="1760086934"/>
                    </a:ext>
                  </a:extLst>
                </a:gridCol>
                <a:gridCol w="1431882">
                  <a:extLst>
                    <a:ext uri="{9D8B030D-6E8A-4147-A177-3AD203B41FA5}">
                      <a16:colId xmlns:a16="http://schemas.microsoft.com/office/drawing/2014/main" val="196661290"/>
                    </a:ext>
                  </a:extLst>
                </a:gridCol>
              </a:tblGrid>
              <a:tr h="476132"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latin typeface="Arial Nova" panose="020B0504020202020204" pitchFamily="34" charset="0"/>
                        </a:rPr>
                        <a:t>Tipo de aceite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latin typeface="Arial Nova" panose="020B0504020202020204" pitchFamily="34" charset="0"/>
                        </a:rPr>
                        <a:t>MOAH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latin typeface="Arial Nova" panose="020B0504020202020204" pitchFamily="34" charset="0"/>
                        </a:rPr>
                        <a:t>MOSH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latin typeface="Arial Nova" panose="020B0504020202020204" pitchFamily="34" charset="0"/>
                        </a:rPr>
                        <a:t>POSH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8401816"/>
                  </a:ext>
                </a:extLst>
              </a:tr>
              <a:tr h="666584"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latin typeface="Arial Nova" panose="020B0504020202020204" pitchFamily="34" charset="0"/>
                        </a:rPr>
                        <a:t>Aceite mineral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SI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SI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SI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763077"/>
                  </a:ext>
                </a:extLst>
              </a:tr>
              <a:tr h="666584"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latin typeface="Arial Nova" panose="020B0504020202020204" pitchFamily="34" charset="0"/>
                        </a:rPr>
                        <a:t>Aceite blanco (técnico)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SI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SI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090011"/>
                  </a:ext>
                </a:extLst>
              </a:tr>
              <a:tr h="666584"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latin typeface="Arial Nova" panose="020B0504020202020204" pitchFamily="34" charset="0"/>
                        </a:rPr>
                        <a:t>Poliolefinas (PAO) plástico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SI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654364"/>
                  </a:ext>
                </a:extLst>
              </a:tr>
              <a:tr h="666584"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latin typeface="Arial Nova" panose="020B0504020202020204" pitchFamily="34" charset="0"/>
                        </a:rPr>
                        <a:t>Poliisobutileno (PIB) caucho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SI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087648"/>
                  </a:ext>
                </a:extLst>
              </a:tr>
              <a:tr h="857037"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latin typeface="Arial Nova" panose="020B0504020202020204" pitchFamily="34" charset="0"/>
                        </a:rPr>
                        <a:t>Poliglicoles </a:t>
                      </a:r>
                    </a:p>
                    <a:p>
                      <a:pPr algn="ctr"/>
                      <a:r>
                        <a:rPr lang="es-ES" sz="1200">
                          <a:latin typeface="Arial Nova" panose="020B0504020202020204" pitchFamily="34" charset="0"/>
                        </a:rPr>
                        <a:t>(Pinturas fármacos herbicidas)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215235"/>
                  </a:ext>
                </a:extLst>
              </a:tr>
              <a:tr h="666584"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latin typeface="Arial Nova" panose="020B0504020202020204" pitchFamily="34" charset="0"/>
                        </a:rPr>
                        <a:t>Poliésteres (resina plástica)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NO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307890"/>
                  </a:ext>
                </a:extLst>
              </a:tr>
            </a:tbl>
          </a:graphicData>
        </a:graphic>
      </p:graphicFrame>
      <p:pic>
        <p:nvPicPr>
          <p:cNvPr id="1026" name="Picture 2" descr="NSF | La Organización Para La Salud y Seguridad Pública">
            <a:extLst>
              <a:ext uri="{FF2B5EF4-FFF2-40B4-BE49-F238E27FC236}">
                <a16:creationId xmlns:a16="http://schemas.microsoft.com/office/drawing/2014/main" id="{759B4DF2-68C3-5BDB-7370-C43BBDBFD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7106" y="2836599"/>
            <a:ext cx="655412" cy="6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52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68D10-4818-1789-F597-2C701CAD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97" y="565372"/>
            <a:ext cx="10931531" cy="893762"/>
          </a:xfrm>
        </p:spPr>
        <p:txBody>
          <a:bodyPr anchor="ctr"/>
          <a:lstStyle/>
          <a:p>
            <a:r>
              <a:rPr lang="es-CO" sz="2400">
                <a:solidFill>
                  <a:srgbClr val="56612C"/>
                </a:solidFill>
                <a:latin typeface="Arial Nova" panose="020B0504020202020204" pitchFamily="34" charset="0"/>
                <a:ea typeface="+mn-ea"/>
                <a:cs typeface="+mn-cs"/>
              </a:rPr>
              <a:t>Las prácticas conocidas en planta de beneficio que minimizan la presencia de MOSH/MOAH en el aceite son: </a:t>
            </a:r>
          </a:p>
        </p:txBody>
      </p:sp>
      <p:sp>
        <p:nvSpPr>
          <p:cNvPr id="3" name="Forma libre: Forma 1" descr="escala de tiempo ">
            <a:extLst>
              <a:ext uri="{FF2B5EF4-FFF2-40B4-BE49-F238E27FC236}">
                <a16:creationId xmlns:a16="http://schemas.microsoft.com/office/drawing/2014/main" id="{6DD9E640-ED76-BCB1-2D23-AFF815558E96}"/>
              </a:ext>
            </a:extLst>
          </p:cNvPr>
          <p:cNvSpPr/>
          <p:nvPr/>
        </p:nvSpPr>
        <p:spPr>
          <a:xfrm rot="10800000" flipV="1">
            <a:off x="731093" y="3285914"/>
            <a:ext cx="5431542" cy="1392649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66000">
                <a:schemeClr val="accent6"/>
              </a:gs>
              <a:gs pos="42000">
                <a:schemeClr val="accent5"/>
              </a:gs>
              <a:gs pos="8000">
                <a:schemeClr val="accent4"/>
              </a:gs>
              <a:gs pos="90000">
                <a:schemeClr val="accent3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sz="4000">
              <a:solidFill>
                <a:schemeClr val="bg1"/>
              </a:solidFill>
            </a:endParaRPr>
          </a:p>
        </p:txBody>
      </p:sp>
      <p:sp>
        <p:nvSpPr>
          <p:cNvPr id="18" name="Elipse 3">
            <a:extLst>
              <a:ext uri="{FF2B5EF4-FFF2-40B4-BE49-F238E27FC236}">
                <a16:creationId xmlns:a16="http://schemas.microsoft.com/office/drawing/2014/main" id="{9A669C61-5517-7461-BF16-9D33007420D1}"/>
              </a:ext>
            </a:extLst>
          </p:cNvPr>
          <p:cNvSpPr/>
          <p:nvPr/>
        </p:nvSpPr>
        <p:spPr>
          <a:xfrm>
            <a:off x="2335179" y="3539733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5"/>
                </a:solidFill>
              </a:rPr>
              <a:t>T2</a:t>
            </a:r>
          </a:p>
        </p:txBody>
      </p:sp>
      <p:sp>
        <p:nvSpPr>
          <p:cNvPr id="20" name="Elipse 4">
            <a:extLst>
              <a:ext uri="{FF2B5EF4-FFF2-40B4-BE49-F238E27FC236}">
                <a16:creationId xmlns:a16="http://schemas.microsoft.com/office/drawing/2014/main" id="{51AB62AD-7565-0DA7-DE37-F6C61A0BE711}"/>
              </a:ext>
            </a:extLst>
          </p:cNvPr>
          <p:cNvSpPr/>
          <p:nvPr/>
        </p:nvSpPr>
        <p:spPr>
          <a:xfrm>
            <a:off x="3687508" y="3539733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6"/>
                </a:solidFill>
              </a:rPr>
              <a:t>T3</a:t>
            </a:r>
          </a:p>
        </p:txBody>
      </p:sp>
      <p:sp>
        <p:nvSpPr>
          <p:cNvPr id="22" name="Elipse 5">
            <a:extLst>
              <a:ext uri="{FF2B5EF4-FFF2-40B4-BE49-F238E27FC236}">
                <a16:creationId xmlns:a16="http://schemas.microsoft.com/office/drawing/2014/main" id="{191D5A67-FDC0-5ABA-FCB5-6375C7D1AA86}"/>
              </a:ext>
            </a:extLst>
          </p:cNvPr>
          <p:cNvSpPr/>
          <p:nvPr/>
        </p:nvSpPr>
        <p:spPr>
          <a:xfrm>
            <a:off x="5039836" y="3539733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3"/>
                </a:solidFill>
              </a:rPr>
              <a:t>T4</a:t>
            </a:r>
          </a:p>
        </p:txBody>
      </p:sp>
      <p:sp>
        <p:nvSpPr>
          <p:cNvPr id="24" name="Elipse 18">
            <a:extLst>
              <a:ext uri="{FF2B5EF4-FFF2-40B4-BE49-F238E27FC236}">
                <a16:creationId xmlns:a16="http://schemas.microsoft.com/office/drawing/2014/main" id="{588564E8-77E8-3DF5-3E38-AE2C8A8298BD}"/>
              </a:ext>
            </a:extLst>
          </p:cNvPr>
          <p:cNvSpPr/>
          <p:nvPr/>
        </p:nvSpPr>
        <p:spPr>
          <a:xfrm>
            <a:off x="982850" y="3539733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4"/>
                </a:solidFill>
              </a:rPr>
              <a:t>T1</a:t>
            </a:r>
          </a:p>
        </p:txBody>
      </p:sp>
      <p:sp>
        <p:nvSpPr>
          <p:cNvPr id="26" name="Elipse 50" descr="puntos de conexión de escala de tiempo">
            <a:extLst>
              <a:ext uri="{FF2B5EF4-FFF2-40B4-BE49-F238E27FC236}">
                <a16:creationId xmlns:a16="http://schemas.microsoft.com/office/drawing/2014/main" id="{61CA879B-C168-B74A-DE06-76FC20900B8B}"/>
              </a:ext>
            </a:extLst>
          </p:cNvPr>
          <p:cNvSpPr/>
          <p:nvPr/>
        </p:nvSpPr>
        <p:spPr>
          <a:xfrm>
            <a:off x="650672" y="3884519"/>
            <a:ext cx="190273" cy="190273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9" name="Forma libre: Forma 32" descr="escala de tiempo ">
            <a:extLst>
              <a:ext uri="{FF2B5EF4-FFF2-40B4-BE49-F238E27FC236}">
                <a16:creationId xmlns:a16="http://schemas.microsoft.com/office/drawing/2014/main" id="{6E16DBF4-22DE-1AD0-102F-F066E18CAC9E}"/>
              </a:ext>
            </a:extLst>
          </p:cNvPr>
          <p:cNvSpPr/>
          <p:nvPr/>
        </p:nvSpPr>
        <p:spPr>
          <a:xfrm rot="10800000" flipV="1">
            <a:off x="6121518" y="3241834"/>
            <a:ext cx="5431542" cy="1392649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66000">
                <a:schemeClr val="accent6"/>
              </a:gs>
              <a:gs pos="42000">
                <a:schemeClr val="accent5"/>
              </a:gs>
              <a:gs pos="8000">
                <a:schemeClr val="accent4"/>
              </a:gs>
              <a:gs pos="90000">
                <a:schemeClr val="accent3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sz="4000">
              <a:solidFill>
                <a:schemeClr val="bg1"/>
              </a:solidFill>
            </a:endParaRPr>
          </a:p>
        </p:txBody>
      </p:sp>
      <p:sp>
        <p:nvSpPr>
          <p:cNvPr id="30" name="Elipse 33">
            <a:extLst>
              <a:ext uri="{FF2B5EF4-FFF2-40B4-BE49-F238E27FC236}">
                <a16:creationId xmlns:a16="http://schemas.microsoft.com/office/drawing/2014/main" id="{B37CBF97-28A2-A495-A31B-76BABB52BEAF}"/>
              </a:ext>
            </a:extLst>
          </p:cNvPr>
          <p:cNvSpPr/>
          <p:nvPr/>
        </p:nvSpPr>
        <p:spPr>
          <a:xfrm>
            <a:off x="7716800" y="3565476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5"/>
                </a:solidFill>
              </a:rPr>
              <a:t>T6</a:t>
            </a:r>
          </a:p>
        </p:txBody>
      </p:sp>
      <p:sp>
        <p:nvSpPr>
          <p:cNvPr id="32" name="Elipse 34">
            <a:extLst>
              <a:ext uri="{FF2B5EF4-FFF2-40B4-BE49-F238E27FC236}">
                <a16:creationId xmlns:a16="http://schemas.microsoft.com/office/drawing/2014/main" id="{F1115EFE-111A-3D75-5CAC-1141635706CD}"/>
              </a:ext>
            </a:extLst>
          </p:cNvPr>
          <p:cNvSpPr/>
          <p:nvPr/>
        </p:nvSpPr>
        <p:spPr>
          <a:xfrm>
            <a:off x="9087198" y="354796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6"/>
                </a:solidFill>
              </a:rPr>
              <a:t>T7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E31F3361-334F-C89D-98FA-97C04823AB25}"/>
              </a:ext>
            </a:extLst>
          </p:cNvPr>
          <p:cNvSpPr/>
          <p:nvPr/>
        </p:nvSpPr>
        <p:spPr>
          <a:xfrm>
            <a:off x="10416446" y="3565476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3"/>
                </a:solidFill>
              </a:rPr>
              <a:t>T8</a:t>
            </a:r>
          </a:p>
        </p:txBody>
      </p:sp>
      <p:sp>
        <p:nvSpPr>
          <p:cNvPr id="37" name="Elipse 68">
            <a:extLst>
              <a:ext uri="{FF2B5EF4-FFF2-40B4-BE49-F238E27FC236}">
                <a16:creationId xmlns:a16="http://schemas.microsoft.com/office/drawing/2014/main" id="{0C053386-67BD-4614-B4DE-A5709D10F71C}"/>
              </a:ext>
            </a:extLst>
          </p:cNvPr>
          <p:cNvSpPr/>
          <p:nvPr/>
        </p:nvSpPr>
        <p:spPr>
          <a:xfrm>
            <a:off x="6420895" y="3565476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>
                <a:solidFill>
                  <a:schemeClr val="accent4"/>
                </a:solidFill>
              </a:rPr>
              <a:t>T5</a:t>
            </a:r>
          </a:p>
        </p:txBody>
      </p:sp>
      <p:sp>
        <p:nvSpPr>
          <p:cNvPr id="39" name="Elipse 70" descr="puntos de conexión de escala de tiempo">
            <a:extLst>
              <a:ext uri="{FF2B5EF4-FFF2-40B4-BE49-F238E27FC236}">
                <a16:creationId xmlns:a16="http://schemas.microsoft.com/office/drawing/2014/main" id="{F8E3EB29-467B-1804-9A81-2CA28ED0EA01}"/>
              </a:ext>
            </a:extLst>
          </p:cNvPr>
          <p:cNvSpPr/>
          <p:nvPr/>
        </p:nvSpPr>
        <p:spPr>
          <a:xfrm>
            <a:off x="11440124" y="3860959"/>
            <a:ext cx="180805" cy="180805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40" name="Marcador de texto 32">
            <a:extLst>
              <a:ext uri="{FF2B5EF4-FFF2-40B4-BE49-F238E27FC236}">
                <a16:creationId xmlns:a16="http://schemas.microsoft.com/office/drawing/2014/main" id="{829695FB-B667-5B10-1994-5A09575C6CE4}"/>
              </a:ext>
            </a:extLst>
          </p:cNvPr>
          <p:cNvSpPr txBox="1">
            <a:spLocks/>
          </p:cNvSpPr>
          <p:nvPr/>
        </p:nvSpPr>
        <p:spPr>
          <a:xfrm>
            <a:off x="689398" y="2141835"/>
            <a:ext cx="1753477" cy="879846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Disposición de fruto directamente en tolva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endParaRPr lang="es-CO" sz="1400" b="1">
              <a:solidFill>
                <a:schemeClr val="accent4"/>
              </a:solidFill>
              <a:latin typeface="Arial Nova" panose="020B05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cs typeface="Arial" panose="020B0604020202020204" pitchFamily="34" charset="0"/>
              </a:rPr>
              <a:t>Evitar la disposición en piso </a:t>
            </a:r>
          </a:p>
        </p:txBody>
      </p:sp>
      <p:sp>
        <p:nvSpPr>
          <p:cNvPr id="41" name="Marcador de texto 38">
            <a:extLst>
              <a:ext uri="{FF2B5EF4-FFF2-40B4-BE49-F238E27FC236}">
                <a16:creationId xmlns:a16="http://schemas.microsoft.com/office/drawing/2014/main" id="{654DD630-4CA0-0582-AE0A-02CA7B8C8D4F}"/>
              </a:ext>
            </a:extLst>
          </p:cNvPr>
          <p:cNvSpPr txBox="1">
            <a:spLocks/>
          </p:cNvSpPr>
          <p:nvPr/>
        </p:nvSpPr>
        <p:spPr>
          <a:xfrm>
            <a:off x="1968872" y="4869168"/>
            <a:ext cx="1612458" cy="1273427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Buenas prácticas de orden, aseo y limpieza en todas las áreas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Marcador de texto 44">
            <a:extLst>
              <a:ext uri="{FF2B5EF4-FFF2-40B4-BE49-F238E27FC236}">
                <a16:creationId xmlns:a16="http://schemas.microsoft.com/office/drawing/2014/main" id="{0F479FFD-5383-BAB3-381A-882018D7CD49}"/>
              </a:ext>
            </a:extLst>
          </p:cNvPr>
          <p:cNvSpPr txBox="1">
            <a:spLocks/>
          </p:cNvSpPr>
          <p:nvPr/>
        </p:nvSpPr>
        <p:spPr>
          <a:xfrm>
            <a:off x="3181787" y="2217179"/>
            <a:ext cx="1753477" cy="706438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Tanques de proceso deben disponer de tapa para evitar contaminación cruzada </a:t>
            </a:r>
          </a:p>
        </p:txBody>
      </p:sp>
      <p:sp>
        <p:nvSpPr>
          <p:cNvPr id="43" name="Marcador de texto 84">
            <a:extLst>
              <a:ext uri="{FF2B5EF4-FFF2-40B4-BE49-F238E27FC236}">
                <a16:creationId xmlns:a16="http://schemas.microsoft.com/office/drawing/2014/main" id="{3BCE4C5C-D7A2-5542-D909-F32BE7DFCA67}"/>
              </a:ext>
            </a:extLst>
          </p:cNvPr>
          <p:cNvSpPr txBox="1">
            <a:spLocks/>
          </p:cNvSpPr>
          <p:nvPr/>
        </p:nvSpPr>
        <p:spPr>
          <a:xfrm flipV="1">
            <a:off x="5043641" y="4343923"/>
            <a:ext cx="879845" cy="483146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Marcador de texto 34">
            <a:extLst>
              <a:ext uri="{FF2B5EF4-FFF2-40B4-BE49-F238E27FC236}">
                <a16:creationId xmlns:a16="http://schemas.microsoft.com/office/drawing/2014/main" id="{7076EF2C-1184-B4F1-7A08-4BD9BED95F9C}"/>
              </a:ext>
            </a:extLst>
          </p:cNvPr>
          <p:cNvSpPr txBox="1">
            <a:spLocks/>
          </p:cNvSpPr>
          <p:nvPr/>
        </p:nvSpPr>
        <p:spPr>
          <a:xfrm>
            <a:off x="7211029" y="4809557"/>
            <a:ext cx="1974018" cy="1392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Evita las impurezas (arena, herramientas, piedras, entre otros) que provengan del campo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Marcador de texto 40">
            <a:extLst>
              <a:ext uri="{FF2B5EF4-FFF2-40B4-BE49-F238E27FC236}">
                <a16:creationId xmlns:a16="http://schemas.microsoft.com/office/drawing/2014/main" id="{255C4F10-E86A-2087-51B4-B66DC73BB1D7}"/>
              </a:ext>
            </a:extLst>
          </p:cNvPr>
          <p:cNvSpPr txBox="1">
            <a:spLocks/>
          </p:cNvSpPr>
          <p:nvPr/>
        </p:nvSpPr>
        <p:spPr>
          <a:xfrm>
            <a:off x="8744674" y="2031166"/>
            <a:ext cx="1564892" cy="1491708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Separación de corrientes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ES" sz="1400" b="1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ES" sz="1400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reduce la mezcla y contaminación del APC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Marcador de texto 86">
            <a:extLst>
              <a:ext uri="{FF2B5EF4-FFF2-40B4-BE49-F238E27FC236}">
                <a16:creationId xmlns:a16="http://schemas.microsoft.com/office/drawing/2014/main" id="{7C4935A6-1687-A2D1-668A-93BA0D9BF178}"/>
              </a:ext>
            </a:extLst>
          </p:cNvPr>
          <p:cNvSpPr txBox="1">
            <a:spLocks/>
          </p:cNvSpPr>
          <p:nvPr/>
        </p:nvSpPr>
        <p:spPr>
          <a:xfrm>
            <a:off x="10138968" y="4800540"/>
            <a:ext cx="1722923" cy="108621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Almacenamiento adecuado del aceite y control de temperaturas en proceso</a:t>
            </a:r>
          </a:p>
        </p:txBody>
      </p:sp>
      <p:sp>
        <p:nvSpPr>
          <p:cNvPr id="47" name="Marcador de texto 84">
            <a:extLst>
              <a:ext uri="{FF2B5EF4-FFF2-40B4-BE49-F238E27FC236}">
                <a16:creationId xmlns:a16="http://schemas.microsoft.com/office/drawing/2014/main" id="{E8AC082B-AF18-1A26-2142-FCD0493CBAC4}"/>
              </a:ext>
            </a:extLst>
          </p:cNvPr>
          <p:cNvSpPr txBox="1">
            <a:spLocks/>
          </p:cNvSpPr>
          <p:nvPr/>
        </p:nvSpPr>
        <p:spPr>
          <a:xfrm>
            <a:off x="6078371" y="1871225"/>
            <a:ext cx="1564891" cy="1392649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Disponer de un buen plan de mantenimiento para evitar el deterioro de los equipos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B21C2F-6FBD-F851-FB09-F90665865633}"/>
              </a:ext>
            </a:extLst>
          </p:cNvPr>
          <p:cNvSpPr txBox="1"/>
          <p:nvPr/>
        </p:nvSpPr>
        <p:spPr>
          <a:xfrm>
            <a:off x="4567353" y="4800540"/>
            <a:ext cx="18871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Uso de lubricantes de grado alimenticio</a:t>
            </a:r>
            <a:endParaRPr lang="es-CO" sz="1400"/>
          </a:p>
        </p:txBody>
      </p:sp>
      <p:sp>
        <p:nvSpPr>
          <p:cNvPr id="8" name="Marcador de texto 84">
            <a:extLst>
              <a:ext uri="{FF2B5EF4-FFF2-40B4-BE49-F238E27FC236}">
                <a16:creationId xmlns:a16="http://schemas.microsoft.com/office/drawing/2014/main" id="{5723414B-F3B0-0A10-95E4-AD5FD353FA1B}"/>
              </a:ext>
            </a:extLst>
          </p:cNvPr>
          <p:cNvSpPr txBox="1">
            <a:spLocks/>
          </p:cNvSpPr>
          <p:nvPr/>
        </p:nvSpPr>
        <p:spPr>
          <a:xfrm flipV="1">
            <a:off x="2338722" y="4367034"/>
            <a:ext cx="879845" cy="483146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75749E3-7ACC-C1F6-7AF0-0194A5C7F206}"/>
              </a:ext>
            </a:extLst>
          </p:cNvPr>
          <p:cNvSpPr txBox="1"/>
          <p:nvPr/>
        </p:nvSpPr>
        <p:spPr>
          <a:xfrm>
            <a:off x="3897792" y="3173919"/>
            <a:ext cx="660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FDF1506-21CE-98A0-6140-F026AFE2E0CF}"/>
              </a:ext>
            </a:extLst>
          </p:cNvPr>
          <p:cNvSpPr txBox="1"/>
          <p:nvPr/>
        </p:nvSpPr>
        <p:spPr>
          <a:xfrm>
            <a:off x="6603290" y="3184454"/>
            <a:ext cx="660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CO"/>
          </a:p>
        </p:txBody>
      </p:sp>
      <p:sp>
        <p:nvSpPr>
          <p:cNvPr id="12" name="Marcador de texto 84">
            <a:extLst>
              <a:ext uri="{FF2B5EF4-FFF2-40B4-BE49-F238E27FC236}">
                <a16:creationId xmlns:a16="http://schemas.microsoft.com/office/drawing/2014/main" id="{00F5B46F-B7D8-83B9-05A9-CD7FD0445D4E}"/>
              </a:ext>
            </a:extLst>
          </p:cNvPr>
          <p:cNvSpPr txBox="1">
            <a:spLocks/>
          </p:cNvSpPr>
          <p:nvPr/>
        </p:nvSpPr>
        <p:spPr>
          <a:xfrm flipV="1">
            <a:off x="7700675" y="4350439"/>
            <a:ext cx="879845" cy="483146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cador de texto 84">
            <a:extLst>
              <a:ext uri="{FF2B5EF4-FFF2-40B4-BE49-F238E27FC236}">
                <a16:creationId xmlns:a16="http://schemas.microsoft.com/office/drawing/2014/main" id="{3E11465D-9501-FAA2-068E-CE680D6507EC}"/>
              </a:ext>
            </a:extLst>
          </p:cNvPr>
          <p:cNvSpPr txBox="1">
            <a:spLocks/>
          </p:cNvSpPr>
          <p:nvPr/>
        </p:nvSpPr>
        <p:spPr>
          <a:xfrm flipV="1">
            <a:off x="10488362" y="4367034"/>
            <a:ext cx="879845" cy="483146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s-CO" sz="1400" b="1">
                <a:solidFill>
                  <a:prstClr val="black"/>
                </a:solidFill>
                <a:latin typeface="Arial Nova" panose="020B05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  <a:endParaRPr lang="es-ES" sz="1400">
              <a:solidFill>
                <a:prstClr val="black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15883877-7394-39EA-A65F-07751F94F918}"/>
              </a:ext>
            </a:extLst>
          </p:cNvPr>
          <p:cNvSpPr/>
          <p:nvPr/>
        </p:nvSpPr>
        <p:spPr>
          <a:xfrm>
            <a:off x="247650" y="1724025"/>
            <a:ext cx="11702609" cy="4420989"/>
          </a:xfrm>
          <a:prstGeom prst="rect">
            <a:avLst/>
          </a:prstGeom>
          <a:solidFill>
            <a:schemeClr val="accent5">
              <a:lumMod val="20000"/>
              <a:lumOff val="80000"/>
              <a:alpha val="27843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91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00C29-2C96-866C-72FC-513DCD5D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201"/>
            <a:ext cx="10515600" cy="1224883"/>
          </a:xfrm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El cloro es un contaminante del aceite cuyo origen puede ser de dos vías: uno intrínseco, porque está presente en los tejidos del racimo y otro externo por contaminación cruzada</a:t>
            </a:r>
            <a:endParaRPr lang="es-CO" sz="220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72A0A17-6A0E-4197-E076-4EC0BB28DD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9209582"/>
              </p:ext>
            </p:extLst>
          </p:nvPr>
        </p:nvGraphicFramePr>
        <p:xfrm>
          <a:off x="2529682" y="1376389"/>
          <a:ext cx="6353666" cy="4563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46CE603F-924D-D620-BAC1-9E9F25C76B0A}"/>
              </a:ext>
            </a:extLst>
          </p:cNvPr>
          <p:cNvSpPr txBox="1"/>
          <p:nvPr/>
        </p:nvSpPr>
        <p:spPr>
          <a:xfrm>
            <a:off x="-124108" y="3050344"/>
            <a:ext cx="180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latin typeface="Arial Nova" panose="020B0504020202020204" pitchFamily="34" charset="0"/>
              </a:rPr>
              <a:t>Fertilizantes y Agroquímicos</a:t>
            </a:r>
            <a:endParaRPr lang="es-CO">
              <a:latin typeface="Arial Nova" panose="020B05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EDDA5AB-89B7-2CDD-BDD8-71F3AC374145}"/>
              </a:ext>
            </a:extLst>
          </p:cNvPr>
          <p:cNvSpPr txBox="1"/>
          <p:nvPr/>
        </p:nvSpPr>
        <p:spPr>
          <a:xfrm>
            <a:off x="1680348" y="2086830"/>
            <a:ext cx="8549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s-CO" sz="1400" b="0" i="0" u="none" strike="noStrike" baseline="0">
                <a:latin typeface="Arial Nova" panose="020B0504020202020204" pitchFamily="34" charset="0"/>
              </a:rPr>
              <a:t>KCl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CO" sz="1400" b="0" i="0" u="none" strike="noStrike" baseline="0">
                <a:latin typeface="Arial Nova" panose="020B0504020202020204" pitchFamily="34" charset="0"/>
              </a:rPr>
              <a:t>NH</a:t>
            </a:r>
            <a:r>
              <a:rPr lang="es-CO" sz="1400" b="0" i="0" u="none" strike="noStrike" baseline="-25000">
                <a:latin typeface="Arial Nova" panose="020B0504020202020204" pitchFamily="34" charset="0"/>
              </a:rPr>
              <a:t>4</a:t>
            </a:r>
            <a:r>
              <a:rPr lang="es-CO" sz="1400" b="0" i="0" u="none" strike="noStrike" baseline="0">
                <a:latin typeface="Arial Nova" panose="020B0504020202020204" pitchFamily="34" charset="0"/>
              </a:rPr>
              <a:t>Cl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CO" sz="1400" b="0" i="0" u="none" strike="noStrike" baseline="0">
                <a:latin typeface="Arial Nova" panose="020B0504020202020204" pitchFamily="34" charset="0"/>
              </a:rPr>
              <a:t>MgCl</a:t>
            </a:r>
            <a:r>
              <a:rPr lang="es-CO" sz="1400" b="0" i="0" u="none" strike="noStrike" baseline="-25000">
                <a:latin typeface="Arial Nova" panose="020B0504020202020204" pitchFamily="34" charset="0"/>
              </a:rPr>
              <a:t>2</a:t>
            </a:r>
            <a:endParaRPr lang="es-CO" sz="1400">
              <a:latin typeface="Arial Nova" panose="020B0504020202020204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CO" sz="1400" b="0" i="0" u="none" strike="noStrike" baseline="0">
                <a:latin typeface="Arial Nova" panose="020B0504020202020204" pitchFamily="34" charset="0"/>
              </a:rPr>
              <a:t>FeCl</a:t>
            </a:r>
            <a:r>
              <a:rPr lang="es-CO" sz="1400" b="0" i="0" u="none" strike="noStrike" baseline="-25000">
                <a:latin typeface="Arial Nova" panose="020B0504020202020204" pitchFamily="34" charset="0"/>
              </a:rPr>
              <a:t>3</a:t>
            </a:r>
            <a:endParaRPr lang="es-CO" sz="1400">
              <a:latin typeface="Arial Nova" panose="020B0504020202020204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CO" sz="1400" b="0" i="0" u="none" strike="noStrike" baseline="0">
                <a:latin typeface="Arial Nova" panose="020B0504020202020204" pitchFamily="34" charset="0"/>
              </a:rPr>
              <a:t>FeCl</a:t>
            </a:r>
            <a:r>
              <a:rPr lang="es-CO" sz="1400" b="0" i="0" u="none" strike="noStrike" baseline="-25000">
                <a:latin typeface="Arial Nova" panose="020B0504020202020204" pitchFamily="34" charset="0"/>
              </a:rPr>
              <a:t>2</a:t>
            </a:r>
            <a:endParaRPr lang="es-CO" sz="1400">
              <a:latin typeface="Arial Nova" panose="020B0504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F70736A-B205-FC9B-1BD6-8BE5911901C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7984" y="1352256"/>
            <a:ext cx="1019317" cy="157382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779E527-0C44-1C56-5562-01FF7BD705B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0234" y="4884676"/>
            <a:ext cx="557291" cy="760290"/>
          </a:xfrm>
          <a:prstGeom prst="rect">
            <a:avLst/>
          </a:prstGeom>
        </p:spPr>
      </p:pic>
      <p:pic>
        <p:nvPicPr>
          <p:cNvPr id="25" name="Picture 2" descr="Npk Icon Stock Illustrations – 65 Npk Icon Stock Illustrations, Vectors &amp;  Clipart - Dreamstime">
            <a:extLst>
              <a:ext uri="{FF2B5EF4-FFF2-40B4-BE49-F238E27FC236}">
                <a16:creationId xmlns:a16="http://schemas.microsoft.com/office/drawing/2014/main" id="{5F3E2E99-446A-0F14-AB68-B45B5DC8F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11376" r="21173" b="12310"/>
          <a:stretch/>
        </p:blipFill>
        <p:spPr bwMode="auto">
          <a:xfrm>
            <a:off x="842856" y="2289605"/>
            <a:ext cx="655126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C507911C-C9B0-FD9A-27DD-63C45860316C}"/>
              </a:ext>
            </a:extLst>
          </p:cNvPr>
          <p:cNvGrpSpPr/>
          <p:nvPr/>
        </p:nvGrpSpPr>
        <p:grpSpPr>
          <a:xfrm>
            <a:off x="9214338" y="4504966"/>
            <a:ext cx="2977662" cy="1605077"/>
            <a:chOff x="6408278" y="3783956"/>
            <a:chExt cx="4831222" cy="2904773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5C8149C1-7A12-76EC-3EB1-8FA8C0841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08278" y="3783957"/>
              <a:ext cx="4831222" cy="2904772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30574C00-6603-3ECF-2366-6E0963069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71" b="89813" l="10000" r="96750">
                          <a14:foregroundMark x1="51750" y1="70894" x2="51750" y2="70894"/>
                          <a14:foregroundMark x1="25033" y1="30798" x2="17125" y2="18711"/>
                          <a14:foregroundMark x1="52625" y1="72973" x2="29191" y2="37154"/>
                          <a14:foregroundMark x1="56625" y1="75884" x2="56625" y2="75884"/>
                          <a14:foregroundMark x1="66250" y1="80249" x2="66250" y2="80249"/>
                          <a14:foregroundMark x1="91500" y1="84407" x2="91500" y2="84407"/>
                          <a14:foregroundMark x1="96375" y1="85239" x2="96375" y2="85239"/>
                          <a14:foregroundMark x1="74125" y1="80665" x2="73625" y2="82744"/>
                          <a14:foregroundMark x1="28375" y1="34719" x2="30625" y2="35135"/>
                          <a14:foregroundMark x1="11875" y1="22453" x2="11875" y2="22453"/>
                          <a14:foregroundMark x1="13500" y1="19751" x2="14875" y2="22661"/>
                          <a14:backgroundMark x1="73375" y1="48025" x2="58875" y2="49272"/>
                          <a14:backgroundMark x1="69375" y1="33472" x2="91625" y2="39085"/>
                          <a14:backgroundMark x1="91625" y1="39085" x2="72750" y2="29314"/>
                          <a14:backgroundMark x1="57625" y1="57380" x2="54000" y2="54262"/>
                          <a14:backgroundMark x1="45625" y1="79834" x2="27250" y2="79834"/>
                          <a14:backgroundMark x1="96125" y1="43659" x2="96125" y2="43659"/>
                          <a14:backgroundMark x1="96375" y1="42412" x2="96125" y2="53015"/>
                          <a14:backgroundMark x1="97500" y1="57173" x2="96000" y2="67152"/>
                          <a14:backgroundMark x1="96750" y1="76507" x2="97000" y2="78794"/>
                          <a14:backgroundMark x1="14875" y1="5405" x2="59750" y2="11435"/>
                          <a14:backgroundMark x1="20125" y1="29522" x2="19625" y2="82952"/>
                          <a14:backgroundMark x1="26750" y1="31809" x2="26750" y2="31809"/>
                          <a14:backgroundMark x1="26250" y1="30561" x2="26750" y2="37630"/>
                          <a14:backgroundMark x1="17000" y1="84615" x2="28500" y2="84407"/>
                          <a14:backgroundMark x1="28500" y1="84407" x2="39875" y2="84407"/>
                          <a14:backgroundMark x1="59125" y1="84615" x2="44625" y2="82952"/>
                          <a14:backgroundMark x1="64625" y1="84823" x2="58375" y2="84823"/>
                          <a14:backgroundMark x1="69125" y1="85031" x2="69125" y2="85031"/>
                          <a14:backgroundMark x1="72750" y1="83992" x2="66750" y2="84823"/>
                          <a14:backgroundMark x1="74625" y1="85239" x2="73500" y2="85239"/>
                          <a14:backgroundMark x1="78875" y1="87110" x2="78125" y2="82952"/>
                          <a14:backgroundMark x1="79125" y1="83992" x2="80125" y2="85031"/>
                          <a14:backgroundMark x1="84250" y1="84407" x2="84250" y2="84407"/>
                          <a14:backgroundMark x1="89875" y1="84615" x2="89875" y2="84615"/>
                          <a14:backgroundMark x1="94375" y1="85239" x2="94250" y2="87110"/>
                          <a14:backgroundMark x1="94431" y1="84407" x2="94375" y2="85239"/>
                          <a14:backgroundMark x1="94500" y1="83368" x2="94431" y2="84407"/>
                          <a14:backgroundMark x1="90000" y1="84407" x2="90000" y2="86279"/>
                          <a14:backgroundMark x1="90000" y1="83576" x2="90000" y2="84407"/>
                          <a14:backgroundMark x1="65625" y1="42827" x2="66750" y2="46570"/>
                          <a14:backgroundMark x1="10750" y1="32848" x2="11250" y2="58004"/>
                          <a14:backgroundMark x1="10125" y1="29314" x2="10125" y2="29314"/>
                          <a14:backgroundMark x1="10875" y1="29314" x2="11875" y2="29314"/>
                          <a14:backgroundMark x1="9750" y1="16424" x2="12750" y2="16840"/>
                          <a14:backgroundMark x1="10875" y1="26611" x2="12125" y2="26611"/>
                          <a14:backgroundMark x1="10500" y1="19127" x2="11125" y2="187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8278" y="3783956"/>
              <a:ext cx="4831222" cy="2904772"/>
            </a:xfrm>
            <a:prstGeom prst="rect">
              <a:avLst/>
            </a:prstGeom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C4983BC1-EFF8-EC36-3382-10C012A57FBC}"/>
                </a:ext>
              </a:extLst>
            </p:cNvPr>
            <p:cNvSpPr txBox="1"/>
            <p:nvPr/>
          </p:nvSpPr>
          <p:spPr>
            <a:xfrm>
              <a:off x="7571070" y="3812919"/>
              <a:ext cx="1719661" cy="779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>
                  <a:solidFill>
                    <a:srgbClr val="A43D17"/>
                  </a:solidFill>
                  <a:latin typeface="Arial Nova" panose="020B0504020202020204" pitchFamily="34" charset="0"/>
                </a:rPr>
                <a:t>Compuestos de cloro</a:t>
              </a:r>
              <a:endParaRPr lang="es-CO" sz="1100" b="1">
                <a:solidFill>
                  <a:srgbClr val="A43D17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DBB3553-53E8-2E0D-A31E-A2D2583D0379}"/>
                </a:ext>
              </a:extLst>
            </p:cNvPr>
            <p:cNvSpPr txBox="1"/>
            <p:nvPr/>
          </p:nvSpPr>
          <p:spPr>
            <a:xfrm>
              <a:off x="9560017" y="4274584"/>
              <a:ext cx="1410199" cy="501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>
                  <a:latin typeface="Arial Nova" panose="020B0504020202020204" pitchFamily="34" charset="0"/>
                </a:rPr>
                <a:t>3-MCPD</a:t>
              </a:r>
              <a:endParaRPr lang="es-CO" sz="1200" b="1">
                <a:latin typeface="Arial Nova" panose="020B0504020202020204" pitchFamily="34" charset="0"/>
              </a:endParaRPr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5D63BE0-B8B6-B413-2DF3-775E72C411B8}"/>
              </a:ext>
            </a:extLst>
          </p:cNvPr>
          <p:cNvSpPr txBox="1"/>
          <p:nvPr/>
        </p:nvSpPr>
        <p:spPr>
          <a:xfrm>
            <a:off x="3108221" y="6110043"/>
            <a:ext cx="6442886" cy="444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>
                <a:latin typeface="Arial Nova Cond" panose="020B0506020202020204" pitchFamily="34" charset="0"/>
              </a:rPr>
              <a:t>Fuente: Craft et al. Food Additives &amp; Contaminants: Part A, 2012a</a:t>
            </a:r>
            <a:br>
              <a:rPr lang="en-US" sz="1000">
                <a:latin typeface="Arial Nova Cond" panose="020B0506020202020204" pitchFamily="34" charset="0"/>
              </a:rPr>
            </a:br>
            <a:r>
              <a:rPr lang="en-US" sz="1000">
                <a:latin typeface="Arial Nova Cond" panose="020B0506020202020204" pitchFamily="34" charset="0"/>
              </a:rPr>
              <a:t>Soon </a:t>
            </a:r>
            <a:r>
              <a:rPr lang="en-US" sz="1000" err="1">
                <a:latin typeface="Arial Nova Cond" panose="020B0506020202020204" pitchFamily="34" charset="0"/>
              </a:rPr>
              <a:t>Huat</a:t>
            </a:r>
            <a:r>
              <a:rPr lang="en-US" sz="1000">
                <a:latin typeface="Arial Nova Cond" panose="020B0506020202020204" pitchFamily="34" charset="0"/>
              </a:rPr>
              <a:t> Tiong et al. Journal of Agricultural and Food Chemistry. </a:t>
            </a:r>
            <a:r>
              <a:rPr lang="en-US" sz="1000" err="1">
                <a:latin typeface="Arial Nova Cond" panose="020B0506020202020204" pitchFamily="34" charset="0"/>
              </a:rPr>
              <a:t>Dic</a:t>
            </a:r>
            <a:r>
              <a:rPr lang="en-US" sz="1000">
                <a:latin typeface="Arial Nova Cond" panose="020B0506020202020204" pitchFamily="34" charset="0"/>
              </a:rPr>
              <a:t>. 2017</a:t>
            </a:r>
            <a:endParaRPr lang="es-CO" sz="1000">
              <a:latin typeface="Arial Nova Cond" panose="020B050602020202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74B53C54-7D3B-7CB9-3E9C-25B1B71D3C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14338" y="1928393"/>
            <a:ext cx="2977661" cy="18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1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7ECC109-7BCA-7FE7-54C5-B1D8C3B6BD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4200155"/>
              </p:ext>
            </p:extLst>
          </p:nvPr>
        </p:nvGraphicFramePr>
        <p:xfrm>
          <a:off x="5927188" y="1484090"/>
          <a:ext cx="4884247" cy="4562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Imagen que contiene edificio, tren, grande, tabla&#10;&#10;Descripción generada automáticamente">
            <a:extLst>
              <a:ext uri="{FF2B5EF4-FFF2-40B4-BE49-F238E27FC236}">
                <a16:creationId xmlns:a16="http://schemas.microsoft.com/office/drawing/2014/main" id="{738FB50A-53E7-D484-B480-1E9EB77B12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748" y="3134166"/>
            <a:ext cx="1737843" cy="13228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198180-41C1-CD2E-AF99-1B6C6D3FD9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668" y="1397246"/>
            <a:ext cx="1319003" cy="122908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2CBFCDD-4C15-2C58-2BE0-3E8D72921E6C}"/>
              </a:ext>
            </a:extLst>
          </p:cNvPr>
          <p:cNvSpPr txBox="1"/>
          <p:nvPr/>
        </p:nvSpPr>
        <p:spPr>
          <a:xfrm>
            <a:off x="1778184" y="3258413"/>
            <a:ext cx="2099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">
                <a:solidFill>
                  <a:schemeClr val="accent2">
                    <a:lumMod val="75000"/>
                  </a:schemeClr>
                </a:solidFill>
              </a:rPr>
              <a:t>Sales de cloro (agua proceso)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2A4833D-9134-E2E0-4988-E888D20F91E1}"/>
              </a:ext>
            </a:extLst>
          </p:cNvPr>
          <p:cNvSpPr txBox="1"/>
          <p:nvPr/>
        </p:nvSpPr>
        <p:spPr>
          <a:xfrm>
            <a:off x="1650204" y="1598803"/>
            <a:ext cx="34030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s-ES" sz="15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Sales de cloro </a:t>
            </a:r>
            <a:r>
              <a:rPr lang="es-ES" sz="150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(agua de riego)</a:t>
            </a:r>
            <a:endParaRPr lang="es-ES" sz="1500" b="1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44" indent="-285744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s-CO" sz="15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Remanentes de fertilizantes</a:t>
            </a:r>
          </a:p>
          <a:p>
            <a:pPr marL="285744" indent="-285744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s-CO" sz="1500" b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Manejo de cosecha</a:t>
            </a:r>
            <a:endParaRPr lang="es-CO" sz="150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497EB9-DC51-BD2B-CEB7-064708392CC0}"/>
              </a:ext>
            </a:extLst>
          </p:cNvPr>
          <p:cNvSpPr txBox="1"/>
          <p:nvPr/>
        </p:nvSpPr>
        <p:spPr>
          <a:xfrm>
            <a:off x="8787802" y="4331633"/>
            <a:ext cx="1179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&gt;200 °C</a:t>
            </a:r>
            <a:endParaRPr lang="es-CO">
              <a:solidFill>
                <a:srgbClr val="C0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C6C9CC7-1B7E-3AC6-A64E-3750CED3487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1968" y="3968174"/>
            <a:ext cx="231664" cy="104803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2754865-7532-8DD0-EDDD-A9885031BF7A}"/>
              </a:ext>
            </a:extLst>
          </p:cNvPr>
          <p:cNvSpPr txBox="1"/>
          <p:nvPr/>
        </p:nvSpPr>
        <p:spPr>
          <a:xfrm>
            <a:off x="8424031" y="4787811"/>
            <a:ext cx="21069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Formación</a:t>
            </a:r>
          </a:p>
          <a:p>
            <a:pPr algn="ctr"/>
            <a:r>
              <a:rPr lang="es-CO" sz="1600" b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3-MCPD, 2-MCPD </a:t>
            </a:r>
            <a:r>
              <a:rPr lang="es-CO" sz="160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s-CO" sz="1600" b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ésteres glicidílicos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4814771-F131-0ED5-8D15-3E214C49CAAD}"/>
              </a:ext>
            </a:extLst>
          </p:cNvPr>
          <p:cNvSpPr txBox="1"/>
          <p:nvPr/>
        </p:nvSpPr>
        <p:spPr>
          <a:xfrm>
            <a:off x="1898821" y="4190669"/>
            <a:ext cx="2155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0" indent="-93660" algn="just" defTabSz="666734"/>
            <a:r>
              <a:rPr lang="es-ES" sz="1600" b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Condiciones ácidas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A561FA0-75C9-B84E-EA6A-61D6D8383C8F}"/>
              </a:ext>
            </a:extLst>
          </p:cNvPr>
          <p:cNvSpPr txBox="1"/>
          <p:nvPr/>
        </p:nvSpPr>
        <p:spPr>
          <a:xfrm>
            <a:off x="1898821" y="4464262"/>
            <a:ext cx="2280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0" indent="-93660" algn="just" defTabSz="666734"/>
            <a:r>
              <a:rPr lang="es-ES" sz="1600">
                <a:solidFill>
                  <a:srgbClr val="44546A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Ácidos grasos libres</a:t>
            </a:r>
          </a:p>
          <a:p>
            <a:pPr marL="93660" indent="-93660" algn="just" defTabSz="666734"/>
            <a:r>
              <a:rPr lang="es-CO" sz="160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Diglicéridos</a:t>
            </a:r>
          </a:p>
          <a:p>
            <a:pPr marL="93660" indent="-93660" algn="just" defTabSz="666734"/>
            <a:r>
              <a:rPr lang="es-CO" sz="160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Monoglicéridos</a:t>
            </a:r>
            <a:endParaRPr lang="es-CO" sz="1600"/>
          </a:p>
        </p:txBody>
      </p:sp>
      <p:sp>
        <p:nvSpPr>
          <p:cNvPr id="15" name="Signo más 14">
            <a:extLst>
              <a:ext uri="{FF2B5EF4-FFF2-40B4-BE49-F238E27FC236}">
                <a16:creationId xmlns:a16="http://schemas.microsoft.com/office/drawing/2014/main" id="{44A96740-20B3-A323-20D4-02F2016B043F}"/>
              </a:ext>
            </a:extLst>
          </p:cNvPr>
          <p:cNvSpPr/>
          <p:nvPr/>
        </p:nvSpPr>
        <p:spPr>
          <a:xfrm>
            <a:off x="2712076" y="3843188"/>
            <a:ext cx="345688" cy="355763"/>
          </a:xfrm>
          <a:prstGeom prst="mathPlus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90E853A-3445-4178-61BA-032406DB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793"/>
            <a:ext cx="10515600" cy="893762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>
            <a:normAutofit/>
          </a:bodyPr>
          <a:lstStyle/>
          <a:p>
            <a:r>
              <a:rPr lang="es-CO" sz="22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Las fuentes de contaminación cruzada del aceite con el cloro están a lo largo de la cadena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7258E8E-D600-C310-0CAB-A8D22333A8BA}"/>
              </a:ext>
            </a:extLst>
          </p:cNvPr>
          <p:cNvSpPr/>
          <p:nvPr/>
        </p:nvSpPr>
        <p:spPr>
          <a:xfrm>
            <a:off x="2884920" y="5950609"/>
            <a:ext cx="8788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83"/>
            <a:r>
              <a:rPr lang="en-US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</a:p>
          <a:p>
            <a:pPr algn="just" defTabSz="685783"/>
            <a:r>
              <a:rPr lang="en-US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 Contaminants in Edible Oils: MCPD and Glycidyl Esters </a:t>
            </a:r>
            <a:r>
              <a:rPr lang="es-CO" sz="100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MacMahon</a:t>
            </a:r>
            <a:r>
              <a:rPr lang="es-CO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2015.</a:t>
            </a:r>
          </a:p>
          <a:p>
            <a:pPr algn="just" defTabSz="685783"/>
            <a:endParaRPr lang="es-CO" sz="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685783"/>
            <a:r>
              <a:rPr lang="en-US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Craft, B. D. et al. (2012). Factors impacting the formation of </a:t>
            </a:r>
            <a:r>
              <a:rPr lang="en-US" sz="100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Monochloropropanediol</a:t>
            </a:r>
            <a:r>
              <a:rPr lang="en-US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MCPD ) fatty acid diesters during palm ( Elaeis guineensis ) oil production. Food Additives &amp; Contaminants : Part A, 29(3), 354–361.</a:t>
            </a:r>
            <a:endParaRPr lang="es-CO" sz="1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6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5143-ED05-B273-1B0D-729786459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s-CO" sz="4400">
                <a:latin typeface="Century Gothic"/>
              </a:rPr>
              <a:t>Contenido de 3-MCPD en alimentos</a:t>
            </a:r>
            <a:endParaRPr lang="es-CO" sz="440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8708854-5555-752B-9419-5A7AC072F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868459"/>
              </p:ext>
            </p:extLst>
          </p:nvPr>
        </p:nvGraphicFramePr>
        <p:xfrm>
          <a:off x="1984245" y="1550195"/>
          <a:ext cx="6616415" cy="4029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1337">
                  <a:extLst>
                    <a:ext uri="{9D8B030D-6E8A-4147-A177-3AD203B41FA5}">
                      <a16:colId xmlns:a16="http://schemas.microsoft.com/office/drawing/2014/main" val="3704555052"/>
                    </a:ext>
                  </a:extLst>
                </a:gridCol>
                <a:gridCol w="2535078">
                  <a:extLst>
                    <a:ext uri="{9D8B030D-6E8A-4147-A177-3AD203B41FA5}">
                      <a16:colId xmlns:a16="http://schemas.microsoft.com/office/drawing/2014/main" val="4174160120"/>
                    </a:ext>
                  </a:extLst>
                </a:gridCol>
              </a:tblGrid>
              <a:tr h="335832">
                <a:tc>
                  <a:txBody>
                    <a:bodyPr/>
                    <a:lstStyle/>
                    <a:p>
                      <a:r>
                        <a:rPr lang="es-ES" sz="1600">
                          <a:latin typeface="Arial Nova" panose="020B0504020202020204" pitchFamily="34" charset="0"/>
                        </a:rPr>
                        <a:t>Productos alimenticios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latin typeface="Arial Nova" panose="020B0504020202020204" pitchFamily="34" charset="0"/>
                        </a:rPr>
                        <a:t>3-MCPD (</a:t>
                      </a:r>
                      <a:r>
                        <a:rPr lang="es-ES" sz="1600">
                          <a:latin typeface="Arial Nova" panose="020B0504020202020204" pitchFamily="34" charset="0"/>
                          <a:sym typeface="Symbol"/>
                        </a:rPr>
                        <a:t>m</a:t>
                      </a:r>
                      <a:r>
                        <a:rPr lang="es-ES" sz="1600">
                          <a:latin typeface="Arial Nova" panose="020B0504020202020204" pitchFamily="34" charset="0"/>
                        </a:rPr>
                        <a:t>g/Kg)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256375"/>
                  </a:ext>
                </a:extLst>
              </a:tr>
              <a:tr h="3358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Grasas y aceites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ND - 4500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323031"/>
                  </a:ext>
                </a:extLst>
              </a:tr>
              <a:tr h="335832">
                <a:tc>
                  <a:txBody>
                    <a:bodyPr/>
                    <a:lstStyle/>
                    <a:p>
                      <a:r>
                        <a:rPr lang="es-ES" sz="1600">
                          <a:latin typeface="Arial Nova" panose="020B0504020202020204" pitchFamily="34" charset="0"/>
                        </a:rPr>
                        <a:t>Aceite de girasol refinado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latin typeface="Arial Nova" panose="020B0504020202020204" pitchFamily="34" charset="0"/>
                        </a:rPr>
                        <a:t>2355 - 3218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460082"/>
                  </a:ext>
                </a:extLst>
              </a:tr>
              <a:tr h="3358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Caldo de res en polvo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1120 - 2310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912382"/>
                  </a:ext>
                </a:extLst>
              </a:tr>
              <a:tr h="335832">
                <a:tc>
                  <a:txBody>
                    <a:bodyPr/>
                    <a:lstStyle/>
                    <a:p>
                      <a:r>
                        <a:rPr lang="es-ES" sz="1600">
                          <a:latin typeface="Arial Nova" panose="020B0504020202020204" pitchFamily="34" charset="0"/>
                        </a:rPr>
                        <a:t>Salami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latin typeface="Arial Nova" panose="020B0504020202020204" pitchFamily="34" charset="0"/>
                        </a:rPr>
                        <a:t>&lt;930 - 1490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501921"/>
                  </a:ext>
                </a:extLst>
              </a:tr>
              <a:tr h="335832">
                <a:tc>
                  <a:txBody>
                    <a:bodyPr/>
                    <a:lstStyle/>
                    <a:p>
                      <a:r>
                        <a:rPr lang="es-ES" sz="1600">
                          <a:latin typeface="Arial Nova" panose="020B0504020202020204" pitchFamily="34" charset="0"/>
                        </a:rPr>
                        <a:t>Carnes procesadas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latin typeface="Arial Nova" panose="020B0504020202020204" pitchFamily="34" charset="0"/>
                        </a:rPr>
                        <a:t>ND - 2940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212256"/>
                  </a:ext>
                </a:extLst>
              </a:tr>
              <a:tr h="335832">
                <a:tc>
                  <a:txBody>
                    <a:bodyPr/>
                    <a:lstStyle/>
                    <a:p>
                      <a:r>
                        <a:rPr lang="es-ES" sz="1600">
                          <a:latin typeface="Arial Nova" panose="020B0504020202020204" pitchFamily="34" charset="0"/>
                        </a:rPr>
                        <a:t>Productos de repostería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latin typeface="Arial Nova" panose="020B0504020202020204" pitchFamily="34" charset="0"/>
                        </a:rPr>
                        <a:t>ND - 1200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235036"/>
                  </a:ext>
                </a:extLst>
              </a:tr>
              <a:tr h="3358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Cebolla y ajos picados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&lt;80-990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394534"/>
                  </a:ext>
                </a:extLst>
              </a:tr>
              <a:tr h="3358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Productos de 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ND - 1080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290536"/>
                  </a:ext>
                </a:extLst>
              </a:tr>
              <a:tr h="3358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Formulas infantiles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&lt;6-920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30875"/>
                  </a:ext>
                </a:extLst>
              </a:tr>
              <a:tr h="3358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Nueces y semillas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ND - 500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020368"/>
                  </a:ext>
                </a:extLst>
              </a:tr>
              <a:tr h="3358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Café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1600">
                          <a:latin typeface="Arial Nova" panose="020B0504020202020204" pitchFamily="34" charset="0"/>
                        </a:rPr>
                        <a:t>1 - 390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2480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0069B259-17FE-7E25-6662-79EA0E9557AA}"/>
              </a:ext>
            </a:extLst>
          </p:cNvPr>
          <p:cNvSpPr txBox="1"/>
          <p:nvPr/>
        </p:nvSpPr>
        <p:spPr>
          <a:xfrm>
            <a:off x="1980216" y="5577629"/>
            <a:ext cx="15836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/>
              <a:t>ND: No detectable 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069936-9581-2C27-848D-2E6DECE81114}"/>
              </a:ext>
            </a:extLst>
          </p:cNvPr>
          <p:cNvSpPr txBox="1"/>
          <p:nvPr/>
        </p:nvSpPr>
        <p:spPr>
          <a:xfrm>
            <a:off x="2771775" y="6334125"/>
            <a:ext cx="9420225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Fuente: </a:t>
            </a:r>
            <a:r>
              <a:rPr lang="en-US" sz="1100">
                <a:ea typeface="+mn-lt"/>
                <a:cs typeface="+mn-lt"/>
              </a:rPr>
              <a:t>Gao, B., Li, Y., Huang, G., &amp; Yu, L. (2019). Fatty Acid Esters of 3-Monochloropropanediol: A Review. </a:t>
            </a:r>
            <a:r>
              <a:rPr lang="en-US" sz="1100" i="1">
                <a:ea typeface="+mn-lt"/>
                <a:cs typeface="+mn-lt"/>
              </a:rPr>
              <a:t>Annual Review of Food Science and Technology</a:t>
            </a:r>
            <a:r>
              <a:rPr lang="en-US" sz="1100">
                <a:ea typeface="+mn-lt"/>
                <a:cs typeface="+mn-lt"/>
              </a:rPr>
              <a:t>, </a:t>
            </a:r>
            <a:r>
              <a:rPr lang="en-US" sz="1100" i="1">
                <a:ea typeface="+mn-lt"/>
                <a:cs typeface="+mn-lt"/>
              </a:rPr>
              <a:t>10</a:t>
            </a:r>
            <a:r>
              <a:rPr lang="en-US" sz="1100">
                <a:ea typeface="+mn-lt"/>
                <a:cs typeface="+mn-lt"/>
              </a:rPr>
              <a:t>, 259–284. https://doi.org/10.1146/annurev-food-032818-121245</a:t>
            </a: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119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8EE42-3446-54A7-F4FB-75E0235DA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Los niveles de contaminación con cloro en el aceite de palma son muy variables</a:t>
            </a:r>
            <a:endParaRPr lang="es-CO" sz="240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</a:endParaRP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2DCECB3F-AA25-57E8-6706-C3E7ACA348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369618"/>
              </p:ext>
            </p:extLst>
          </p:nvPr>
        </p:nvGraphicFramePr>
        <p:xfrm>
          <a:off x="817198" y="2000643"/>
          <a:ext cx="10704242" cy="4200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FE4D68E9-1B83-A983-F855-40558C0FA78D}"/>
              </a:ext>
            </a:extLst>
          </p:cNvPr>
          <p:cNvSpPr txBox="1"/>
          <p:nvPr/>
        </p:nvSpPr>
        <p:spPr>
          <a:xfrm>
            <a:off x="9408004" y="2208628"/>
            <a:ext cx="1768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/>
              <a:t>Promedio Nacional
 </a:t>
            </a:r>
            <a:r>
              <a:rPr lang="es-ES" sz="2000" b="1">
                <a:latin typeface="MS Reference Sans Serif" panose="020B0604030504040204" pitchFamily="34" charset="0"/>
              </a:rPr>
              <a:t> </a:t>
            </a:r>
            <a:r>
              <a:rPr lang="es-ES" sz="2000" b="1"/>
              <a:t>: 3.51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05A4C59-8B41-2A39-5136-F365B7659E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914167"/>
              </p:ext>
            </p:extLst>
          </p:nvPr>
        </p:nvGraphicFramePr>
        <p:xfrm>
          <a:off x="2344040" y="1745536"/>
          <a:ext cx="3875963" cy="215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5FE8D7C-379B-A88D-4CBC-05E494449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979735"/>
              </p:ext>
            </p:extLst>
          </p:nvPr>
        </p:nvGraphicFramePr>
        <p:xfrm>
          <a:off x="5286031" y="1722599"/>
          <a:ext cx="3875963" cy="215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22813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C5678-B49D-BFFF-5DB1-D494ED7A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6087"/>
            <a:ext cx="10515600" cy="893762"/>
          </a:xfrm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s-CO" sz="24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Los resultados del análisis a nivel nacional indican que la mayoría de las plantas tienen unos niveles altos de hierro.   </a:t>
            </a:r>
          </a:p>
        </p:txBody>
      </p:sp>
      <p:graphicFrame>
        <p:nvGraphicFramePr>
          <p:cNvPr id="4" name="Gráfico 20">
            <a:extLst>
              <a:ext uri="{FF2B5EF4-FFF2-40B4-BE49-F238E27FC236}">
                <a16:creationId xmlns:a16="http://schemas.microsoft.com/office/drawing/2014/main" id="{73AF2711-5B13-A397-BEBF-F5150764BD56}"/>
              </a:ext>
              <a:ext uri="{147F2762-F138-4A5C-976F-8EAC2B608ADB}">
                <a16:predDERef xmlns:a16="http://schemas.microsoft.com/office/drawing/2014/main" pred="{8ACD6A0C-51D6-4A10-91CE-F9F9A0B8E4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0909023"/>
              </p:ext>
            </p:extLst>
          </p:nvPr>
        </p:nvGraphicFramePr>
        <p:xfrm>
          <a:off x="1109003" y="1765005"/>
          <a:ext cx="9973994" cy="4320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856981F-95B0-773E-490A-8EE953C552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620102"/>
              </p:ext>
            </p:extLst>
          </p:nvPr>
        </p:nvGraphicFramePr>
        <p:xfrm>
          <a:off x="2220037" y="1599705"/>
          <a:ext cx="3675621" cy="2027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E4B685B-83ED-C1AB-A022-55FB1137B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3096651"/>
              </p:ext>
            </p:extLst>
          </p:nvPr>
        </p:nvGraphicFramePr>
        <p:xfrm>
          <a:off x="4904853" y="1662019"/>
          <a:ext cx="3675621" cy="2027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uadroTexto 5">
            <a:extLst>
              <a:ext uri="{FF2B5EF4-FFF2-40B4-BE49-F238E27FC236}">
                <a16:creationId xmlns:a16="http://schemas.microsoft.com/office/drawing/2014/main" id="{B104EEF9-01F4-D940-32E9-803CFD476C46}"/>
              </a:ext>
            </a:extLst>
          </p:cNvPr>
          <p:cNvSpPr txBox="1"/>
          <p:nvPr/>
        </p:nvSpPr>
        <p:spPr>
          <a:xfrm>
            <a:off x="3079228" y="3562540"/>
            <a:ext cx="4704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>
                <a:latin typeface="Arial Nova" panose="020B0504020202020204" pitchFamily="34" charset="0"/>
              </a:rPr>
              <a:t>% de cumplimiento frente al límite máximo establecido</a:t>
            </a:r>
            <a:endParaRPr lang="es-CO" sz="900" b="1">
              <a:latin typeface="Arial Nova" panose="020B0504020202020204" pitchFamily="34" charset="0"/>
            </a:endParaRPr>
          </a:p>
        </p:txBody>
      </p:sp>
      <p:sp>
        <p:nvSpPr>
          <p:cNvPr id="8" name="CuadroTexto 19">
            <a:extLst>
              <a:ext uri="{FF2B5EF4-FFF2-40B4-BE49-F238E27FC236}">
                <a16:creationId xmlns:a16="http://schemas.microsoft.com/office/drawing/2014/main" id="{ED60E82F-B37D-AE1A-969E-18772E8624F4}"/>
              </a:ext>
            </a:extLst>
          </p:cNvPr>
          <p:cNvSpPr txBox="1"/>
          <p:nvPr/>
        </p:nvSpPr>
        <p:spPr>
          <a:xfrm>
            <a:off x="1961671" y="2324616"/>
            <a:ext cx="1458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/>
              <a:t>Promedio Nacional</a:t>
            </a:r>
          </a:p>
          <a:p>
            <a:pPr algn="ctr"/>
            <a:r>
              <a:rPr lang="es-ES" sz="1400" b="1"/>
              <a:t> </a:t>
            </a:r>
            <a:r>
              <a:rPr lang="es-ES" sz="1400" b="1">
                <a:latin typeface="MS Reference Sans Serif" panose="020B0604030504040204" pitchFamily="34" charset="0"/>
              </a:rPr>
              <a:t> </a:t>
            </a:r>
            <a:r>
              <a:rPr lang="es-ES" sz="1400" b="1"/>
              <a:t>: 5.8</a:t>
            </a:r>
          </a:p>
        </p:txBody>
      </p:sp>
    </p:spTree>
    <p:extLst>
      <p:ext uri="{BB962C8B-B14F-4D97-AF65-F5344CB8AC3E}">
        <p14:creationId xmlns:p14="http://schemas.microsoft.com/office/powerpoint/2010/main" val="240857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Gráfico 60">
            <a:extLst>
              <a:ext uri="{FF2B5EF4-FFF2-40B4-BE49-F238E27FC236}">
                <a16:creationId xmlns:a16="http://schemas.microsoft.com/office/drawing/2014/main" id="{7A77808F-B519-5903-A584-A88A86EB54A7}"/>
              </a:ext>
            </a:extLst>
          </p:cNvPr>
          <p:cNvGraphicFramePr>
            <a:graphicFrameLocks/>
          </p:cNvGraphicFramePr>
          <p:nvPr/>
        </p:nvGraphicFramePr>
        <p:xfrm>
          <a:off x="6096000" y="1260465"/>
          <a:ext cx="6096000" cy="4873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2" name="CuadroTexto 61">
            <a:extLst>
              <a:ext uri="{FF2B5EF4-FFF2-40B4-BE49-F238E27FC236}">
                <a16:creationId xmlns:a16="http://schemas.microsoft.com/office/drawing/2014/main" id="{DC264B00-C030-0F26-B58D-B0233E5A8B06}"/>
              </a:ext>
            </a:extLst>
          </p:cNvPr>
          <p:cNvSpPr txBox="1"/>
          <p:nvPr/>
        </p:nvSpPr>
        <p:spPr>
          <a:xfrm>
            <a:off x="3348111" y="6110649"/>
            <a:ext cx="80630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USDA. 2023 </a:t>
            </a: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https://ipad.fas.usda.gov/cropexplorer/cropview/commodityView.aspx?cropid=4243000&amp;sel_year=2022&amp;rankby=Imports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4D64CFED-07C5-C2BC-5C3B-02569C3E156A}"/>
              </a:ext>
            </a:extLst>
          </p:cNvPr>
          <p:cNvSpPr txBox="1"/>
          <p:nvPr/>
        </p:nvSpPr>
        <p:spPr>
          <a:xfrm>
            <a:off x="6325584" y="494133"/>
            <a:ext cx="5792556" cy="830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CO"/>
            </a:defPPr>
            <a:lvl1pPr algn="ctr">
              <a:defRPr sz="1600" b="1" i="0" u="none" strike="noStrike" spc="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Participación de las exportaciones de aceite de palma por países en 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49 Millones de Ton</a:t>
            </a:r>
          </a:p>
        </p:txBody>
      </p:sp>
      <p:sp>
        <p:nvSpPr>
          <p:cNvPr id="65" name="Título 64">
            <a:extLst>
              <a:ext uri="{FF2B5EF4-FFF2-40B4-BE49-F238E27FC236}">
                <a16:creationId xmlns:a16="http://schemas.microsoft.com/office/drawing/2014/main" id="{99546ABC-B3D9-5D38-08AD-E7799866A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59" y="1648687"/>
            <a:ext cx="5391755" cy="2979584"/>
          </a:xfrm>
        </p:spPr>
        <p:txBody>
          <a:bodyPr anchor="ctr"/>
          <a:lstStyle/>
          <a:p>
            <a:pPr>
              <a:lnSpc>
                <a:spcPct val="114000"/>
              </a:lnSpc>
            </a:pPr>
            <a:r>
              <a:rPr lang="es-CO" sz="2800">
                <a:solidFill>
                  <a:schemeClr val="accent4"/>
                </a:solidFill>
                <a:latin typeface="Arial Nova" panose="020B0504020202020204" pitchFamily="34" charset="0"/>
              </a:rPr>
              <a:t>La Unión Europea es el tercer importador mundial de aceite de palma y el mercado que establece los principales requisitos de entrada.</a:t>
            </a:r>
          </a:p>
        </p:txBody>
      </p:sp>
    </p:spTree>
    <p:extLst>
      <p:ext uri="{BB962C8B-B14F-4D97-AF65-F5344CB8AC3E}">
        <p14:creationId xmlns:p14="http://schemas.microsoft.com/office/powerpoint/2010/main" val="1245774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C5678-B49D-BFFF-5DB1-D494ED7A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07" y="328033"/>
            <a:ext cx="9656135" cy="893762"/>
          </a:xfrm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s-CO" sz="24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Otro grupo de contaminantes son los metales, donde el de mayor impacto es el Hierro. 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2B1A8AE-A6AC-5EFC-E8C9-9511A4AB8BEB}"/>
              </a:ext>
            </a:extLst>
          </p:cNvPr>
          <p:cNvSpPr/>
          <p:nvPr/>
        </p:nvSpPr>
        <p:spPr>
          <a:xfrm>
            <a:off x="871407" y="3734771"/>
            <a:ext cx="4529933" cy="225135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6E6044D-4496-4675-86EA-24121B109EFF}"/>
              </a:ext>
            </a:extLst>
          </p:cNvPr>
          <p:cNvSpPr/>
          <p:nvPr/>
        </p:nvSpPr>
        <p:spPr>
          <a:xfrm>
            <a:off x="5587188" y="1435947"/>
            <a:ext cx="4832719" cy="21343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387BCCC-F59B-6869-A0C5-2C48B5CF9D02}"/>
              </a:ext>
            </a:extLst>
          </p:cNvPr>
          <p:cNvSpPr/>
          <p:nvPr/>
        </p:nvSpPr>
        <p:spPr>
          <a:xfrm>
            <a:off x="871407" y="1424810"/>
            <a:ext cx="4765805" cy="212434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5A71B7B-5CC1-A5A4-2F9E-2BE6E45AFF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47"/>
          <a:stretch/>
        </p:blipFill>
        <p:spPr>
          <a:xfrm>
            <a:off x="5587188" y="3734772"/>
            <a:ext cx="4832718" cy="2251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4A0EE6-A6BC-E608-AEBA-50251C125FDB}"/>
              </a:ext>
            </a:extLst>
          </p:cNvPr>
          <p:cNvSpPr txBox="1"/>
          <p:nvPr/>
        </p:nvSpPr>
        <p:spPr>
          <a:xfrm>
            <a:off x="2987749" y="3123228"/>
            <a:ext cx="5369442" cy="924401"/>
          </a:xfrm>
          <a:prstGeom prst="roundRect">
            <a:avLst>
              <a:gd name="adj" fmla="val 3554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400">
                <a:latin typeface="Arial Nova" panose="020B0504020202020204" pitchFamily="34" charset="0"/>
              </a:rPr>
              <a:t>La principal fuente de contaminación es el desgaste de los equipos de la planta, la cual se intensifica por la presencia de elementos que causan abrasión </a:t>
            </a:r>
          </a:p>
        </p:txBody>
      </p:sp>
    </p:spTree>
    <p:extLst>
      <p:ext uri="{BB962C8B-B14F-4D97-AF65-F5344CB8AC3E}">
        <p14:creationId xmlns:p14="http://schemas.microsoft.com/office/powerpoint/2010/main" val="830749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60378CC0-5A98-6A6F-45EC-1EA11761AA7D}"/>
              </a:ext>
            </a:extLst>
          </p:cNvPr>
          <p:cNvSpPr txBox="1"/>
          <p:nvPr/>
        </p:nvSpPr>
        <p:spPr>
          <a:xfrm>
            <a:off x="373006" y="593052"/>
            <a:ext cx="11598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56612C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La separación de corrientes reduce la concentración de </a:t>
            </a: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HIERRO</a:t>
            </a: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56612C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 en el aceite de palma y se concentra en el POME OIL</a:t>
            </a:r>
            <a:endParaRPr kumimoji="0" lang="es-CO" sz="2800" i="0" u="none" strike="noStrike" kern="1200" cap="none" spc="0" normalizeH="0" baseline="0" noProof="0">
              <a:ln>
                <a:noFill/>
              </a:ln>
              <a:solidFill>
                <a:srgbClr val="56612C"/>
              </a:solidFill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40CAAFB1-0A94-4555-93DC-3CFC10B840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065966"/>
              </p:ext>
            </p:extLst>
          </p:nvPr>
        </p:nvGraphicFramePr>
        <p:xfrm>
          <a:off x="6807383" y="2028073"/>
          <a:ext cx="5011611" cy="3405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6AAA1195-FD90-C707-BDDD-CB655776C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327630"/>
              </p:ext>
            </p:extLst>
          </p:nvPr>
        </p:nvGraphicFramePr>
        <p:xfrm>
          <a:off x="373006" y="2197470"/>
          <a:ext cx="5932543" cy="2803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9533">
                  <a:extLst>
                    <a:ext uri="{9D8B030D-6E8A-4147-A177-3AD203B41FA5}">
                      <a16:colId xmlns:a16="http://schemas.microsoft.com/office/drawing/2014/main" val="3670887209"/>
                    </a:ext>
                  </a:extLst>
                </a:gridCol>
                <a:gridCol w="869533">
                  <a:extLst>
                    <a:ext uri="{9D8B030D-6E8A-4147-A177-3AD203B41FA5}">
                      <a16:colId xmlns:a16="http://schemas.microsoft.com/office/drawing/2014/main" val="1080312399"/>
                    </a:ext>
                  </a:extLst>
                </a:gridCol>
                <a:gridCol w="755541">
                  <a:extLst>
                    <a:ext uri="{9D8B030D-6E8A-4147-A177-3AD203B41FA5}">
                      <a16:colId xmlns:a16="http://schemas.microsoft.com/office/drawing/2014/main" val="645002014"/>
                    </a:ext>
                  </a:extLst>
                </a:gridCol>
                <a:gridCol w="842792">
                  <a:extLst>
                    <a:ext uri="{9D8B030D-6E8A-4147-A177-3AD203B41FA5}">
                      <a16:colId xmlns:a16="http://schemas.microsoft.com/office/drawing/2014/main" val="1172978754"/>
                    </a:ext>
                  </a:extLst>
                </a:gridCol>
                <a:gridCol w="812226">
                  <a:extLst>
                    <a:ext uri="{9D8B030D-6E8A-4147-A177-3AD203B41FA5}">
                      <a16:colId xmlns:a16="http://schemas.microsoft.com/office/drawing/2014/main" val="3552501412"/>
                    </a:ext>
                  </a:extLst>
                </a:gridCol>
                <a:gridCol w="746370">
                  <a:extLst>
                    <a:ext uri="{9D8B030D-6E8A-4147-A177-3AD203B41FA5}">
                      <a16:colId xmlns:a16="http://schemas.microsoft.com/office/drawing/2014/main" val="443225540"/>
                    </a:ext>
                  </a:extLst>
                </a:gridCol>
                <a:gridCol w="1036548">
                  <a:extLst>
                    <a:ext uri="{9D8B030D-6E8A-4147-A177-3AD203B41FA5}">
                      <a16:colId xmlns:a16="http://schemas.microsoft.com/office/drawing/2014/main" val="810106492"/>
                    </a:ext>
                  </a:extLst>
                </a:gridCol>
              </a:tblGrid>
              <a:tr h="50043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Punto de muestreo</a:t>
                      </a:r>
                      <a:endParaRPr lang="es-CO" sz="105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Semana</a:t>
                      </a:r>
                      <a:endParaRPr lang="es-CO" sz="105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 fontAlgn="ctr"/>
                      <a:endParaRPr lang="es-CO" sz="160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Plomo </a:t>
                      </a:r>
                      <a:b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</a:br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(Pb)</a:t>
                      </a:r>
                      <a:endParaRPr lang="es-CO" sz="110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Arsénico </a:t>
                      </a:r>
                      <a:b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</a:br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(As)</a:t>
                      </a:r>
                      <a:endParaRPr lang="es-CO" sz="110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Hierro </a:t>
                      </a:r>
                      <a:b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</a:br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(Fe)</a:t>
                      </a:r>
                      <a:endParaRPr lang="es-CO" sz="110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Cobre </a:t>
                      </a:r>
                      <a:b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</a:br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(Cu)</a:t>
                      </a:r>
                      <a:endParaRPr lang="es-CO" sz="110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843463"/>
                  </a:ext>
                </a:extLst>
              </a:tr>
              <a:tr h="3053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rtl="0" fontAlgn="ctr"/>
                      <a:endParaRPr lang="es-CO" sz="140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Lím 0,1 mg/Kg</a:t>
                      </a:r>
                      <a:endParaRPr lang="es-CO" sz="105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Lím 0,1 mg/Kg</a:t>
                      </a:r>
                      <a:endParaRPr lang="es-CO" sz="105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Lím 5 mg/Kg</a:t>
                      </a:r>
                      <a:endParaRPr lang="es-CO" sz="105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>
                          <a:solidFill>
                            <a:schemeClr val="bg1"/>
                          </a:solidFill>
                          <a:effectLst/>
                          <a:latin typeface="Arial Nova" panose="020B0504020202020204" pitchFamily="34" charset="0"/>
                        </a:rPr>
                        <a:t>Lím 0,4 mg/Kg</a:t>
                      </a:r>
                      <a:endParaRPr lang="es-CO" sz="1050" b="1" i="0" u="none" strike="noStrike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415880"/>
                  </a:ext>
                </a:extLst>
              </a:tr>
              <a:tr h="193450">
                <a:tc>
                  <a:txBody>
                    <a:bodyPr/>
                    <a:lstStyle/>
                    <a:p>
                      <a:pPr algn="ctr" rtl="0" fontAlgn="ctr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rgbClr val="ED7D3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rgbClr val="ED7D3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rgbClr val="ED7D3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rgbClr val="ED7D3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rgbClr val="ED7D3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B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650121"/>
                  </a:ext>
                </a:extLst>
              </a:tr>
              <a:tr h="26731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>
                          <a:effectLst/>
                          <a:latin typeface="Arial Nova" panose="020B0504020202020204" pitchFamily="34" charset="0"/>
                        </a:rPr>
                        <a:t>Aceite Preclarificado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Línea Base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>
                          <a:effectLst/>
                          <a:latin typeface="Arial Nova" panose="020B0504020202020204" pitchFamily="34" charset="0"/>
                        </a:rPr>
                        <a:t>D1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&lt;0,05</a:t>
                      </a:r>
                    </a:p>
                  </a:txBody>
                  <a:tcPr marL="9194" marR="9194" marT="9194" marB="0" anchor="ctr"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&lt;0,02</a:t>
                      </a:r>
                    </a:p>
                  </a:txBody>
                  <a:tcPr marL="9194" marR="9194" marT="9194" marB="0" anchor="ctr"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>
                          <a:solidFill>
                            <a:srgbClr val="FF3300"/>
                          </a:solidFill>
                          <a:effectLst/>
                          <a:latin typeface="Arial Nova" panose="020B0504020202020204" pitchFamily="34" charset="0"/>
                        </a:rPr>
                        <a:t>9,4</a:t>
                      </a:r>
                      <a:endParaRPr lang="es-CO" sz="1050" b="1" i="0" u="none" strike="noStrike">
                        <a:solidFill>
                          <a:srgbClr val="FF33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0,11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T w="285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38519"/>
                  </a:ext>
                </a:extLst>
              </a:tr>
              <a:tr h="439038">
                <a:tc vMerge="1">
                  <a:txBody>
                    <a:bodyPr/>
                    <a:lstStyle/>
                    <a:p>
                      <a:pPr algn="ctr" rtl="0" fontAlgn="ctr"/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b="1" u="none" strike="noStrike">
                          <a:effectLst/>
                          <a:latin typeface="Arial Nova" panose="020B0504020202020204" pitchFamily="34" charset="0"/>
                        </a:rPr>
                        <a:t>Separación de Corrientes 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D3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&lt;0,05</a:t>
                      </a:r>
                    </a:p>
                  </a:txBody>
                  <a:tcPr marL="9194" marR="9194" marT="919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&lt;0,02</a:t>
                      </a:r>
                    </a:p>
                  </a:txBody>
                  <a:tcPr marL="9194" marR="9194" marT="919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2,1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&lt;0,05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767782"/>
                  </a:ext>
                </a:extLst>
              </a:tr>
              <a:tr h="267313">
                <a:tc>
                  <a:txBody>
                    <a:bodyPr/>
                    <a:lstStyle/>
                    <a:p>
                      <a:pPr algn="ctr" rtl="0" fontAlgn="ctr"/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12700" cmpd="sng">
                      <a:noFill/>
                    </a:lnL>
                    <a:lnR w="12700" cmpd="sng">
                      <a:noFill/>
                    </a:lnR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12700" cmpd="sng">
                      <a:noFill/>
                    </a:lnL>
                    <a:lnR w="12700" cmpd="sng">
                      <a:noFill/>
                    </a:lnR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12700" cmpd="sng">
                      <a:noFill/>
                    </a:lnL>
                    <a:lnR w="12700" cmpd="sng">
                      <a:noFill/>
                    </a:lnR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12700" cmpd="sng">
                      <a:noFill/>
                    </a:lnL>
                    <a:lnR w="12700" cmpd="sng">
                      <a:noFill/>
                    </a:lnR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12700" cmpd="sng">
                      <a:noFill/>
                    </a:lnL>
                    <a:lnR w="12700" cmpd="sng">
                      <a:noFill/>
                    </a:lnR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12700" cmpd="sng">
                      <a:noFill/>
                    </a:lnL>
                    <a:lnR w="12700" cmpd="sng">
                      <a:noFill/>
                    </a:lnR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12700" cmpd="sng">
                      <a:noFill/>
                    </a:lnL>
                    <a:lnR w="12700" cmpd="sng">
                      <a:noFill/>
                    </a:lnR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205692"/>
                  </a:ext>
                </a:extLst>
              </a:tr>
              <a:tr h="26731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>
                          <a:effectLst/>
                          <a:latin typeface="Arial Nova" panose="020B0504020202020204" pitchFamily="34" charset="0"/>
                        </a:rPr>
                        <a:t>Taque de Almacenamiento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Línea Base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>
                          <a:effectLst/>
                          <a:latin typeface="Arial Nova" panose="020B0504020202020204" pitchFamily="34" charset="0"/>
                        </a:rPr>
                        <a:t>D1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&lt;0,05</a:t>
                      </a: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&lt;0,02</a:t>
                      </a: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>
                          <a:solidFill>
                            <a:srgbClr val="FF3300"/>
                          </a:solidFill>
                          <a:effectLst/>
                          <a:latin typeface="Arial Nova" panose="020B0504020202020204" pitchFamily="34" charset="0"/>
                        </a:rPr>
                        <a:t>5,6</a:t>
                      </a:r>
                      <a:endParaRPr lang="es-CO" sz="1050" b="1" i="0" u="none" strike="noStrike">
                        <a:solidFill>
                          <a:srgbClr val="FF33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0,09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509388"/>
                  </a:ext>
                </a:extLst>
              </a:tr>
              <a:tr h="439038">
                <a:tc vMerge="1">
                  <a:txBody>
                    <a:bodyPr/>
                    <a:lstStyle/>
                    <a:p>
                      <a:pPr algn="ctr" rtl="0" fontAlgn="ctr"/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b="1" u="none" strike="noStrike">
                          <a:effectLst/>
                          <a:latin typeface="Arial Nova" panose="020B0504020202020204" pitchFamily="34" charset="0"/>
                        </a:rPr>
                        <a:t>Separación de Corrientes 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D3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&lt;0,05</a:t>
                      </a: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&lt;0,02</a:t>
                      </a: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2,7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0,07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194" marR="9194" marT="919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0337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B111760-F531-039D-7600-5CB9F25645A6}"/>
              </a:ext>
            </a:extLst>
          </p:cNvPr>
          <p:cNvSpPr txBox="1"/>
          <p:nvPr/>
        </p:nvSpPr>
        <p:spPr>
          <a:xfrm>
            <a:off x="2269487" y="5560328"/>
            <a:ext cx="8072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>
                <a:latin typeface="Arial Nova" panose="020B0504020202020204" pitchFamily="34" charset="0"/>
              </a:rPr>
              <a:t>Fuente: Resultados proyecto de validación de prácticas conocidas para mejora de la calidad, DNN – Fedepalma 2023</a:t>
            </a:r>
          </a:p>
        </p:txBody>
      </p:sp>
    </p:spTree>
    <p:extLst>
      <p:ext uri="{BB962C8B-B14F-4D97-AF65-F5344CB8AC3E}">
        <p14:creationId xmlns:p14="http://schemas.microsoft.com/office/powerpoint/2010/main" val="866488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CA4E-D020-ECAE-F7BB-C88305812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22" y="2171871"/>
            <a:ext cx="6092686" cy="1541670"/>
          </a:xfrm>
        </p:spPr>
        <p:txBody>
          <a:bodyPr/>
          <a:lstStyle/>
          <a:p>
            <a:r>
              <a:rPr lang="es-CO"/>
              <a:t>Corresponsabilidad del campo </a:t>
            </a:r>
          </a:p>
        </p:txBody>
      </p:sp>
    </p:spTree>
    <p:extLst>
      <p:ext uri="{BB962C8B-B14F-4D97-AF65-F5344CB8AC3E}">
        <p14:creationId xmlns:p14="http://schemas.microsoft.com/office/powerpoint/2010/main" val="3569178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6D678-3C21-6E15-6007-679CF59B4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Calidad del RFF</a:t>
            </a:r>
            <a:endParaRPr lang="es-CO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0D0C703-FCF1-B9F4-0055-19C2EFEEEC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502599"/>
              </p:ext>
            </p:extLst>
          </p:nvPr>
        </p:nvGraphicFramePr>
        <p:xfrm>
          <a:off x="366544" y="1616179"/>
          <a:ext cx="5286883" cy="383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7E6B027-EFE9-C16F-BE23-CA697FE380E5}"/>
              </a:ext>
            </a:extLst>
          </p:cNvPr>
          <p:cNvGraphicFramePr>
            <a:graphicFrameLocks/>
          </p:cNvGraphicFramePr>
          <p:nvPr/>
        </p:nvGraphicFramePr>
        <p:xfrm>
          <a:off x="6538574" y="1978716"/>
          <a:ext cx="5627798" cy="3468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E36E397-AE5C-9649-F533-7EEB20DC1D3D}"/>
              </a:ext>
            </a:extLst>
          </p:cNvPr>
          <p:cNvSpPr txBox="1"/>
          <p:nvPr/>
        </p:nvSpPr>
        <p:spPr>
          <a:xfrm>
            <a:off x="1801893" y="5536394"/>
            <a:ext cx="8575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Tratamientos:</a:t>
            </a:r>
          </a:p>
          <a:p>
            <a:endParaRPr lang="es-CO" sz="1050" b="1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r>
              <a:rPr lang="es-CO" sz="1050" b="1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T1: W	T2: W+SC	T3: W+SC+LPT	T4: W+SC+LPT+RC	T5:W+SC+LPT+RC+F</a:t>
            </a:r>
          </a:p>
        </p:txBody>
      </p:sp>
    </p:spTree>
    <p:extLst>
      <p:ext uri="{BB962C8B-B14F-4D97-AF65-F5344CB8AC3E}">
        <p14:creationId xmlns:p14="http://schemas.microsoft.com/office/powerpoint/2010/main" val="2939769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1695F5B-64B2-3CAC-C9E0-3A22089B5CC8}"/>
              </a:ext>
            </a:extLst>
          </p:cNvPr>
          <p:cNvGraphicFramePr>
            <a:graphicFrameLocks/>
          </p:cNvGraphicFramePr>
          <p:nvPr/>
        </p:nvGraphicFramePr>
        <p:xfrm>
          <a:off x="549418" y="1984863"/>
          <a:ext cx="5540232" cy="3723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F401343-1708-BD8E-F10F-AE11C42B2A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58221"/>
              </p:ext>
            </p:extLst>
          </p:nvPr>
        </p:nvGraphicFramePr>
        <p:xfrm>
          <a:off x="6737914" y="2117384"/>
          <a:ext cx="5122985" cy="3591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6EEE904-734F-725A-E978-49C659D6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57225"/>
            <a:ext cx="10515600" cy="893763"/>
          </a:xfrm>
        </p:spPr>
        <p:txBody>
          <a:bodyPr/>
          <a:lstStyle/>
          <a:p>
            <a:r>
              <a:rPr lang="es-ES"/>
              <a:t>Calidad del RFF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7004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FE29F-91D1-9B7F-D1C0-9096259F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Calidad del RFF</a:t>
            </a:r>
            <a:endParaRPr lang="es-CO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CF83C0B-1C48-B031-0E76-58F6AB255499}"/>
              </a:ext>
              <a:ext uri="{147F2762-F138-4A5C-976F-8EAC2B608ADB}">
                <a16:predDERef xmlns:a16="http://schemas.microsoft.com/office/drawing/2014/main" pred="{20423690-2DE7-9CFC-FC36-55646B4FD3F8}"/>
              </a:ext>
            </a:extLst>
          </p:cNvPr>
          <p:cNvGraphicFramePr>
            <a:graphicFrameLocks/>
          </p:cNvGraphicFramePr>
          <p:nvPr/>
        </p:nvGraphicFramePr>
        <p:xfrm>
          <a:off x="1683026" y="1789043"/>
          <a:ext cx="8388626" cy="4196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431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DF8499-3752-C1F7-3209-D269801AB625}"/>
              </a:ext>
            </a:extLst>
          </p:cNvPr>
          <p:cNvSpPr txBox="1"/>
          <p:nvPr/>
        </p:nvSpPr>
        <p:spPr>
          <a:xfrm>
            <a:off x="1105786" y="252698"/>
            <a:ext cx="9835116" cy="93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>
                <a:solidFill>
                  <a:srgbClr val="455614"/>
                </a:solidFill>
                <a:latin typeface="Century Gothic" panose="020B0502020202020204" pitchFamily="34" charset="0"/>
              </a:rPr>
              <a:t>En resumen, las prácticas que contribuyen a mejorar la calidad del aceite son:</a:t>
            </a: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rgbClr val="45561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E801D5D-A557-74AB-F5F9-702301B34C18}"/>
              </a:ext>
            </a:extLst>
          </p:cNvPr>
          <p:cNvGrpSpPr/>
          <p:nvPr/>
        </p:nvGrpSpPr>
        <p:grpSpPr>
          <a:xfrm>
            <a:off x="3641750" y="2046765"/>
            <a:ext cx="3898883" cy="3960598"/>
            <a:chOff x="4242752" y="836712"/>
            <a:chExt cx="4937760" cy="493776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6DB7479-692F-01C6-483B-DC178D318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2752" y="2546713"/>
              <a:ext cx="2102888" cy="3170503"/>
            </a:xfrm>
            <a:custGeom>
              <a:avLst/>
              <a:gdLst>
                <a:gd name="T0" fmla="*/ 807 w 1087"/>
                <a:gd name="T1" fmla="*/ 1276 h 1639"/>
                <a:gd name="T2" fmla="*/ 1087 w 1087"/>
                <a:gd name="T3" fmla="*/ 838 h 1639"/>
                <a:gd name="T4" fmla="*/ 841 w 1087"/>
                <a:gd name="T5" fmla="*/ 596 h 1639"/>
                <a:gd name="T6" fmla="*/ 799 w 1087"/>
                <a:gd name="T7" fmla="*/ 400 h 1639"/>
                <a:gd name="T8" fmla="*/ 799 w 1087"/>
                <a:gd name="T9" fmla="*/ 400 h 1639"/>
                <a:gd name="T10" fmla="*/ 400 w 1087"/>
                <a:gd name="T11" fmla="*/ 0 h 1639"/>
                <a:gd name="T12" fmla="*/ 0 w 1087"/>
                <a:gd name="T13" fmla="*/ 400 h 1639"/>
                <a:gd name="T14" fmla="*/ 0 w 1087"/>
                <a:gd name="T15" fmla="*/ 400 h 1639"/>
                <a:gd name="T16" fmla="*/ 42 w 1087"/>
                <a:gd name="T17" fmla="*/ 724 h 1639"/>
                <a:gd name="T18" fmla="*/ 671 w 1087"/>
                <a:gd name="T19" fmla="*/ 1524 h 1639"/>
                <a:gd name="T20" fmla="*/ 971 w 1087"/>
                <a:gd name="T21" fmla="*/ 1639 h 1639"/>
                <a:gd name="T22" fmla="*/ 807 w 1087"/>
                <a:gd name="T23" fmla="*/ 1276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1639">
                  <a:moveTo>
                    <a:pt x="807" y="1276"/>
                  </a:moveTo>
                  <a:cubicBezTo>
                    <a:pt x="807" y="1082"/>
                    <a:pt x="922" y="915"/>
                    <a:pt x="1087" y="838"/>
                  </a:cubicBezTo>
                  <a:cubicBezTo>
                    <a:pt x="978" y="791"/>
                    <a:pt x="890" y="704"/>
                    <a:pt x="841" y="596"/>
                  </a:cubicBezTo>
                  <a:cubicBezTo>
                    <a:pt x="814" y="536"/>
                    <a:pt x="799" y="470"/>
                    <a:pt x="799" y="400"/>
                  </a:cubicBezTo>
                  <a:cubicBezTo>
                    <a:pt x="799" y="400"/>
                    <a:pt x="799" y="400"/>
                    <a:pt x="799" y="400"/>
                  </a:cubicBezTo>
                  <a:cubicBezTo>
                    <a:pt x="799" y="179"/>
                    <a:pt x="620" y="0"/>
                    <a:pt x="400" y="0"/>
                  </a:cubicBezTo>
                  <a:cubicBezTo>
                    <a:pt x="179" y="0"/>
                    <a:pt x="0" y="179"/>
                    <a:pt x="0" y="400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0" y="512"/>
                    <a:pt x="15" y="620"/>
                    <a:pt x="42" y="724"/>
                  </a:cubicBezTo>
                  <a:cubicBezTo>
                    <a:pt x="132" y="1070"/>
                    <a:pt x="364" y="1358"/>
                    <a:pt x="671" y="1524"/>
                  </a:cubicBezTo>
                  <a:cubicBezTo>
                    <a:pt x="765" y="1575"/>
                    <a:pt x="866" y="1613"/>
                    <a:pt x="971" y="1639"/>
                  </a:cubicBezTo>
                  <a:cubicBezTo>
                    <a:pt x="871" y="1551"/>
                    <a:pt x="807" y="1421"/>
                    <a:pt x="807" y="12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98A3DB6-F995-AF8A-EA18-48507A78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4291" y="921463"/>
              <a:ext cx="2086221" cy="3119097"/>
            </a:xfrm>
            <a:custGeom>
              <a:avLst/>
              <a:gdLst>
                <a:gd name="T0" fmla="*/ 1077 w 1078"/>
                <a:gd name="T1" fmla="*/ 1189 h 1612"/>
                <a:gd name="T2" fmla="*/ 1029 w 1078"/>
                <a:gd name="T3" fmla="*/ 881 h 1612"/>
                <a:gd name="T4" fmla="*/ 451 w 1078"/>
                <a:gd name="T5" fmla="*/ 133 h 1612"/>
                <a:gd name="T6" fmla="*/ 133 w 1078"/>
                <a:gd name="T7" fmla="*/ 0 h 1612"/>
                <a:gd name="T8" fmla="*/ 290 w 1078"/>
                <a:gd name="T9" fmla="*/ 356 h 1612"/>
                <a:gd name="T10" fmla="*/ 0 w 1078"/>
                <a:gd name="T11" fmla="*/ 798 h 1612"/>
                <a:gd name="T12" fmla="*/ 23 w 1078"/>
                <a:gd name="T13" fmla="*/ 809 h 1612"/>
                <a:gd name="T14" fmla="*/ 233 w 1078"/>
                <a:gd name="T15" fmla="*/ 1027 h 1612"/>
                <a:gd name="T16" fmla="*/ 278 w 1078"/>
                <a:gd name="T17" fmla="*/ 1213 h 1612"/>
                <a:gd name="T18" fmla="*/ 279 w 1078"/>
                <a:gd name="T19" fmla="*/ 1213 h 1612"/>
                <a:gd name="T20" fmla="*/ 678 w 1078"/>
                <a:gd name="T21" fmla="*/ 1612 h 1612"/>
                <a:gd name="T22" fmla="*/ 1078 w 1078"/>
                <a:gd name="T23" fmla="*/ 1221 h 1612"/>
                <a:gd name="T24" fmla="*/ 1078 w 1078"/>
                <a:gd name="T25" fmla="*/ 1213 h 1612"/>
                <a:gd name="T26" fmla="*/ 1077 w 1078"/>
                <a:gd name="T27" fmla="*/ 1189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8" h="1612">
                  <a:moveTo>
                    <a:pt x="1077" y="1189"/>
                  </a:moveTo>
                  <a:cubicBezTo>
                    <a:pt x="1074" y="1083"/>
                    <a:pt x="1057" y="980"/>
                    <a:pt x="1029" y="881"/>
                  </a:cubicBezTo>
                  <a:cubicBezTo>
                    <a:pt x="939" y="564"/>
                    <a:pt x="729" y="297"/>
                    <a:pt x="451" y="133"/>
                  </a:cubicBezTo>
                  <a:cubicBezTo>
                    <a:pt x="353" y="75"/>
                    <a:pt x="246" y="30"/>
                    <a:pt x="133" y="0"/>
                  </a:cubicBezTo>
                  <a:cubicBezTo>
                    <a:pt x="230" y="88"/>
                    <a:pt x="290" y="215"/>
                    <a:pt x="290" y="356"/>
                  </a:cubicBezTo>
                  <a:cubicBezTo>
                    <a:pt x="290" y="553"/>
                    <a:pt x="171" y="724"/>
                    <a:pt x="0" y="798"/>
                  </a:cubicBezTo>
                  <a:cubicBezTo>
                    <a:pt x="8" y="802"/>
                    <a:pt x="15" y="805"/>
                    <a:pt x="23" y="809"/>
                  </a:cubicBezTo>
                  <a:cubicBezTo>
                    <a:pt x="114" y="857"/>
                    <a:pt x="188" y="934"/>
                    <a:pt x="233" y="1027"/>
                  </a:cubicBezTo>
                  <a:cubicBezTo>
                    <a:pt x="260" y="1084"/>
                    <a:pt x="276" y="1146"/>
                    <a:pt x="278" y="1213"/>
                  </a:cubicBezTo>
                  <a:cubicBezTo>
                    <a:pt x="279" y="1213"/>
                    <a:pt x="279" y="1213"/>
                    <a:pt x="279" y="1213"/>
                  </a:cubicBezTo>
                  <a:cubicBezTo>
                    <a:pt x="279" y="1434"/>
                    <a:pt x="458" y="1612"/>
                    <a:pt x="678" y="1612"/>
                  </a:cubicBezTo>
                  <a:cubicBezTo>
                    <a:pt x="896" y="1612"/>
                    <a:pt x="1074" y="1438"/>
                    <a:pt x="1078" y="1221"/>
                  </a:cubicBezTo>
                  <a:cubicBezTo>
                    <a:pt x="1078" y="1218"/>
                    <a:pt x="1078" y="1215"/>
                    <a:pt x="1078" y="1213"/>
                  </a:cubicBezTo>
                  <a:cubicBezTo>
                    <a:pt x="1078" y="1205"/>
                    <a:pt x="1078" y="1197"/>
                    <a:pt x="1077" y="118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13ADE01-19FC-D9A5-9248-6E7280AA2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4701" y="836712"/>
              <a:ext cx="3169612" cy="2089587"/>
            </a:xfrm>
            <a:custGeom>
              <a:avLst/>
              <a:gdLst>
                <a:gd name="T0" fmla="*/ 1250 w 1639"/>
                <a:gd name="T1" fmla="*/ 0 h 1080"/>
                <a:gd name="T2" fmla="*/ 1248 w 1639"/>
                <a:gd name="T3" fmla="*/ 0 h 1080"/>
                <a:gd name="T4" fmla="*/ 1239 w 1639"/>
                <a:gd name="T5" fmla="*/ 0 h 1080"/>
                <a:gd name="T6" fmla="*/ 1237 w 1639"/>
                <a:gd name="T7" fmla="*/ 0 h 1080"/>
                <a:gd name="T8" fmla="*/ 1234 w 1639"/>
                <a:gd name="T9" fmla="*/ 0 h 1080"/>
                <a:gd name="T10" fmla="*/ 918 w 1639"/>
                <a:gd name="T11" fmla="*/ 40 h 1080"/>
                <a:gd name="T12" fmla="*/ 68 w 1639"/>
                <a:gd name="T13" fmla="*/ 756 h 1080"/>
                <a:gd name="T14" fmla="*/ 0 w 1639"/>
                <a:gd name="T15" fmla="*/ 952 h 1080"/>
                <a:gd name="T16" fmla="*/ 358 w 1639"/>
                <a:gd name="T17" fmla="*/ 793 h 1080"/>
                <a:gd name="T18" fmla="*/ 799 w 1639"/>
                <a:gd name="T19" fmla="*/ 1080 h 1080"/>
                <a:gd name="T20" fmla="*/ 1041 w 1639"/>
                <a:gd name="T21" fmla="*/ 840 h 1080"/>
                <a:gd name="T22" fmla="*/ 1234 w 1639"/>
                <a:gd name="T23" fmla="*/ 799 h 1080"/>
                <a:gd name="T24" fmla="*/ 1248 w 1639"/>
                <a:gd name="T25" fmla="*/ 800 h 1080"/>
                <a:gd name="T26" fmla="*/ 1248 w 1639"/>
                <a:gd name="T27" fmla="*/ 799 h 1080"/>
                <a:gd name="T28" fmla="*/ 1639 w 1639"/>
                <a:gd name="T29" fmla="*/ 400 h 1080"/>
                <a:gd name="T30" fmla="*/ 1250 w 1639"/>
                <a:gd name="T3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39" h="1080">
                  <a:moveTo>
                    <a:pt x="1250" y="0"/>
                  </a:moveTo>
                  <a:cubicBezTo>
                    <a:pt x="1249" y="0"/>
                    <a:pt x="1248" y="0"/>
                    <a:pt x="1248" y="0"/>
                  </a:cubicBezTo>
                  <a:cubicBezTo>
                    <a:pt x="1245" y="0"/>
                    <a:pt x="1242" y="0"/>
                    <a:pt x="1239" y="0"/>
                  </a:cubicBezTo>
                  <a:cubicBezTo>
                    <a:pt x="1239" y="0"/>
                    <a:pt x="1238" y="0"/>
                    <a:pt x="1237" y="0"/>
                  </a:cubicBezTo>
                  <a:cubicBezTo>
                    <a:pt x="1236" y="0"/>
                    <a:pt x="1235" y="0"/>
                    <a:pt x="1234" y="0"/>
                  </a:cubicBezTo>
                  <a:cubicBezTo>
                    <a:pt x="1125" y="0"/>
                    <a:pt x="1019" y="14"/>
                    <a:pt x="918" y="40"/>
                  </a:cubicBezTo>
                  <a:cubicBezTo>
                    <a:pt x="537" y="136"/>
                    <a:pt x="226" y="404"/>
                    <a:pt x="68" y="756"/>
                  </a:cubicBezTo>
                  <a:cubicBezTo>
                    <a:pt x="40" y="819"/>
                    <a:pt x="17" y="884"/>
                    <a:pt x="0" y="952"/>
                  </a:cubicBezTo>
                  <a:cubicBezTo>
                    <a:pt x="88" y="854"/>
                    <a:pt x="216" y="793"/>
                    <a:pt x="358" y="793"/>
                  </a:cubicBezTo>
                  <a:cubicBezTo>
                    <a:pt x="554" y="793"/>
                    <a:pt x="724" y="911"/>
                    <a:pt x="799" y="1080"/>
                  </a:cubicBezTo>
                  <a:cubicBezTo>
                    <a:pt x="847" y="973"/>
                    <a:pt x="934" y="887"/>
                    <a:pt x="1041" y="840"/>
                  </a:cubicBezTo>
                  <a:cubicBezTo>
                    <a:pt x="1100" y="814"/>
                    <a:pt x="1165" y="799"/>
                    <a:pt x="1234" y="799"/>
                  </a:cubicBezTo>
                  <a:cubicBezTo>
                    <a:pt x="1239" y="799"/>
                    <a:pt x="1243" y="799"/>
                    <a:pt x="1248" y="800"/>
                  </a:cubicBezTo>
                  <a:cubicBezTo>
                    <a:pt x="1248" y="799"/>
                    <a:pt x="1248" y="799"/>
                    <a:pt x="1248" y="799"/>
                  </a:cubicBezTo>
                  <a:cubicBezTo>
                    <a:pt x="1465" y="795"/>
                    <a:pt x="1639" y="618"/>
                    <a:pt x="1639" y="400"/>
                  </a:cubicBezTo>
                  <a:cubicBezTo>
                    <a:pt x="1639" y="182"/>
                    <a:pt x="1466" y="6"/>
                    <a:pt x="1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44BDBD7-1548-795D-D400-8852A4E9A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5065" y="3665435"/>
              <a:ext cx="3147388" cy="2109037"/>
            </a:xfrm>
            <a:custGeom>
              <a:avLst/>
              <a:gdLst>
                <a:gd name="T0" fmla="*/ 1262 w 1627"/>
                <a:gd name="T1" fmla="*/ 278 h 1090"/>
                <a:gd name="T2" fmla="*/ 825 w 1627"/>
                <a:gd name="T3" fmla="*/ 0 h 1090"/>
                <a:gd name="T4" fmla="*/ 588 w 1627"/>
                <a:gd name="T5" fmla="*/ 246 h 1090"/>
                <a:gd name="T6" fmla="*/ 400 w 1627"/>
                <a:gd name="T7" fmla="*/ 290 h 1090"/>
                <a:gd name="T8" fmla="*/ 400 w 1627"/>
                <a:gd name="T9" fmla="*/ 291 h 1090"/>
                <a:gd name="T10" fmla="*/ 0 w 1627"/>
                <a:gd name="T11" fmla="*/ 690 h 1090"/>
                <a:gd name="T12" fmla="*/ 394 w 1627"/>
                <a:gd name="T13" fmla="*/ 1090 h 1090"/>
                <a:gd name="T14" fmla="*/ 400 w 1627"/>
                <a:gd name="T15" fmla="*/ 1090 h 1090"/>
                <a:gd name="T16" fmla="*/ 421 w 1627"/>
                <a:gd name="T17" fmla="*/ 1089 h 1090"/>
                <a:gd name="T18" fmla="*/ 729 w 1627"/>
                <a:gd name="T19" fmla="*/ 1043 h 1090"/>
                <a:gd name="T20" fmla="*/ 1560 w 1627"/>
                <a:gd name="T21" fmla="*/ 315 h 1090"/>
                <a:gd name="T22" fmla="*/ 1627 w 1627"/>
                <a:gd name="T23" fmla="*/ 111 h 1090"/>
                <a:gd name="T24" fmla="*/ 1262 w 1627"/>
                <a:gd name="T25" fmla="*/ 278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7" h="1090">
                  <a:moveTo>
                    <a:pt x="1262" y="278"/>
                  </a:moveTo>
                  <a:cubicBezTo>
                    <a:pt x="1069" y="278"/>
                    <a:pt x="902" y="164"/>
                    <a:pt x="825" y="0"/>
                  </a:cubicBezTo>
                  <a:cubicBezTo>
                    <a:pt x="779" y="108"/>
                    <a:pt x="695" y="196"/>
                    <a:pt x="588" y="246"/>
                  </a:cubicBezTo>
                  <a:cubicBezTo>
                    <a:pt x="531" y="273"/>
                    <a:pt x="467" y="288"/>
                    <a:pt x="400" y="290"/>
                  </a:cubicBezTo>
                  <a:cubicBezTo>
                    <a:pt x="400" y="291"/>
                    <a:pt x="400" y="291"/>
                    <a:pt x="400" y="291"/>
                  </a:cubicBezTo>
                  <a:cubicBezTo>
                    <a:pt x="179" y="291"/>
                    <a:pt x="0" y="470"/>
                    <a:pt x="0" y="690"/>
                  </a:cubicBezTo>
                  <a:cubicBezTo>
                    <a:pt x="0" y="909"/>
                    <a:pt x="176" y="1087"/>
                    <a:pt x="394" y="1090"/>
                  </a:cubicBezTo>
                  <a:cubicBezTo>
                    <a:pt x="396" y="1090"/>
                    <a:pt x="398" y="1090"/>
                    <a:pt x="400" y="1090"/>
                  </a:cubicBezTo>
                  <a:cubicBezTo>
                    <a:pt x="407" y="1090"/>
                    <a:pt x="414" y="1090"/>
                    <a:pt x="421" y="1089"/>
                  </a:cubicBezTo>
                  <a:cubicBezTo>
                    <a:pt x="528" y="1086"/>
                    <a:pt x="631" y="1071"/>
                    <a:pt x="729" y="1043"/>
                  </a:cubicBezTo>
                  <a:cubicBezTo>
                    <a:pt x="1104" y="939"/>
                    <a:pt x="1409" y="668"/>
                    <a:pt x="1560" y="315"/>
                  </a:cubicBezTo>
                  <a:cubicBezTo>
                    <a:pt x="1588" y="250"/>
                    <a:pt x="1610" y="182"/>
                    <a:pt x="1627" y="111"/>
                  </a:cubicBezTo>
                  <a:cubicBezTo>
                    <a:pt x="1539" y="213"/>
                    <a:pt x="1408" y="278"/>
                    <a:pt x="1262" y="2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  <p:sp>
        <p:nvSpPr>
          <p:cNvPr id="10" name="17 CuadroTexto">
            <a:extLst>
              <a:ext uri="{FF2B5EF4-FFF2-40B4-BE49-F238E27FC236}">
                <a16:creationId xmlns:a16="http://schemas.microsoft.com/office/drawing/2014/main" id="{CB869A31-2760-C675-E404-EFD89BC67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937" y="3339243"/>
            <a:ext cx="1793794" cy="36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50800" dir="5400000" sx="98000" sy="98000" algn="ctr" rotWithShape="0">
                    <a:srgbClr val="000000">
                      <a:alpha val="26000"/>
                    </a:srgbClr>
                  </a:outerShdw>
                </a:effectLst>
                <a:uLnTx/>
                <a:uFillTx/>
                <a:latin typeface="Arial Nova" panose="020B0504020202020204" pitchFamily="34" charset="0"/>
              </a:rPr>
              <a:t>Producción</a:t>
            </a:r>
          </a:p>
        </p:txBody>
      </p:sp>
      <p:sp>
        <p:nvSpPr>
          <p:cNvPr id="41" name="17 CuadroTexto">
            <a:extLst>
              <a:ext uri="{FF2B5EF4-FFF2-40B4-BE49-F238E27FC236}">
                <a16:creationId xmlns:a16="http://schemas.microsoft.com/office/drawing/2014/main" id="{75EB5201-A77C-99C9-0FA1-C036477F1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781" y="5145326"/>
            <a:ext cx="1739641" cy="36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50800" dir="5400000" sx="98000" sy="98000" algn="ctr" rotWithShape="0">
                    <a:srgbClr val="000000">
                      <a:alpha val="26000"/>
                    </a:srgbClr>
                  </a:outerShdw>
                </a:effectLst>
                <a:uLnTx/>
                <a:uFillTx/>
                <a:latin typeface="Arial Nova" panose="020B0504020202020204" pitchFamily="34" charset="0"/>
              </a:rPr>
              <a:t>Calidad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4C93BA0-FA73-B3BF-9668-A3E256DA549F}"/>
              </a:ext>
            </a:extLst>
          </p:cNvPr>
          <p:cNvCxnSpPr/>
          <p:nvPr/>
        </p:nvCxnSpPr>
        <p:spPr>
          <a:xfrm>
            <a:off x="6163717" y="1468507"/>
            <a:ext cx="174767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5229BEB-398F-EB7F-2815-A73BBADD36E9}"/>
              </a:ext>
            </a:extLst>
          </p:cNvPr>
          <p:cNvSpPr txBox="1"/>
          <p:nvPr/>
        </p:nvSpPr>
        <p:spPr>
          <a:xfrm>
            <a:off x="6901168" y="1931958"/>
            <a:ext cx="4462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Disponibilidad en tolva de 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Kit de derrames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50A73C1-6B89-E9EC-B44E-7651FD7E6CDB}"/>
              </a:ext>
            </a:extLst>
          </p:cNvPr>
          <p:cNvSpPr txBox="1"/>
          <p:nvPr/>
        </p:nvSpPr>
        <p:spPr>
          <a:xfrm>
            <a:off x="6291568" y="1555774"/>
            <a:ext cx="4509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Disposición de fruto directamente en tolva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CA474BC-99EE-19A1-D3F7-561D32D7944E}"/>
              </a:ext>
            </a:extLst>
          </p:cNvPr>
          <p:cNvSpPr txBox="1"/>
          <p:nvPr/>
        </p:nvSpPr>
        <p:spPr>
          <a:xfrm>
            <a:off x="7375311" y="2295008"/>
            <a:ext cx="4674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Buenas prácticas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de orden, aseo y limpieza en todas las áreas 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84C6D1ED-D270-D47C-F623-2C45E3614C37}"/>
              </a:ext>
            </a:extLst>
          </p:cNvPr>
          <p:cNvCxnSpPr/>
          <p:nvPr/>
        </p:nvCxnSpPr>
        <p:spPr>
          <a:xfrm>
            <a:off x="7682049" y="4691929"/>
            <a:ext cx="174767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B050124-68D0-5171-62B2-4261F7195EFD}"/>
              </a:ext>
            </a:extLst>
          </p:cNvPr>
          <p:cNvSpPr txBox="1"/>
          <p:nvPr/>
        </p:nvSpPr>
        <p:spPr>
          <a:xfrm>
            <a:off x="7713464" y="2887385"/>
            <a:ext cx="4336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Control de temperaturas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en todas las etapas del proceso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613559B-34F7-D907-4EF2-EB3BBADBD780}"/>
              </a:ext>
            </a:extLst>
          </p:cNvPr>
          <p:cNvSpPr txBox="1"/>
          <p:nvPr/>
        </p:nvSpPr>
        <p:spPr>
          <a:xfrm>
            <a:off x="7763527" y="3419366"/>
            <a:ext cx="4286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</a:rPr>
              <a:t>Tanques de proceso disponen de tapa para evitar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</a:rPr>
              <a:t>contaminación cruzada </a:t>
            </a:r>
            <a:endParaRPr kumimoji="0" lang="es-CO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E229730-69E4-CAC4-29AD-42B73349CE66}"/>
              </a:ext>
            </a:extLst>
          </p:cNvPr>
          <p:cNvSpPr txBox="1"/>
          <p:nvPr/>
        </p:nvSpPr>
        <p:spPr>
          <a:xfrm>
            <a:off x="7763527" y="3988562"/>
            <a:ext cx="4286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Programación y liquidación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oportuna de tanques de proceso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1EF7B2-3C62-FE12-C31D-549AA7CBED18}"/>
              </a:ext>
            </a:extLst>
          </p:cNvPr>
          <p:cNvSpPr txBox="1"/>
          <p:nvPr/>
        </p:nvSpPr>
        <p:spPr>
          <a:xfrm>
            <a:off x="224920" y="3699182"/>
            <a:ext cx="3297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Actividades de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sensibilización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 al personal encargo de los </a:t>
            </a: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mtto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8673405-231D-9790-6133-251B4F60C73B}"/>
              </a:ext>
            </a:extLst>
          </p:cNvPr>
          <p:cNvSpPr txBox="1"/>
          <p:nvPr/>
        </p:nvSpPr>
        <p:spPr>
          <a:xfrm>
            <a:off x="6943761" y="5422866"/>
            <a:ext cx="5168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Reportes oportunos ante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9B2D1E"/>
                </a:solidFill>
                <a:effectLst/>
                <a:uLnTx/>
                <a:uFillTx/>
                <a:latin typeface="Arial Nova" panose="020B0504020202020204" pitchFamily="34" charset="0"/>
              </a:rPr>
              <a:t>desviaciones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 de calidad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5964A3E-F2FF-48B9-385B-D7B0B1F0BD27}"/>
              </a:ext>
            </a:extLst>
          </p:cNvPr>
          <p:cNvSpPr txBox="1"/>
          <p:nvPr/>
        </p:nvSpPr>
        <p:spPr>
          <a:xfrm>
            <a:off x="6303443" y="5816287"/>
            <a:ext cx="5888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Seguimiento al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9B2D1E"/>
                </a:solidFill>
                <a:effectLst/>
                <a:uLnTx/>
                <a:uFillTx/>
                <a:latin typeface="Arial Nova" panose="020B0504020202020204" pitchFamily="34" charset="0"/>
              </a:rPr>
              <a:t>estado de los vehículos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, cajas y zorros que transportan fruta</a:t>
            </a:r>
          </a:p>
        </p:txBody>
      </p:sp>
      <p:sp>
        <p:nvSpPr>
          <p:cNvPr id="33" name="17 CuadroTexto">
            <a:extLst>
              <a:ext uri="{FF2B5EF4-FFF2-40B4-BE49-F238E27FC236}">
                <a16:creationId xmlns:a16="http://schemas.microsoft.com/office/drawing/2014/main" id="{778DC6FB-B7FC-9660-AC70-D11757812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125" y="2637379"/>
            <a:ext cx="2502744" cy="36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50800" dir="5400000" sx="98000" sy="98000" algn="ctr" rotWithShape="0">
                    <a:srgbClr val="000000">
                      <a:alpha val="26000"/>
                    </a:srgbClr>
                  </a:outerShdw>
                </a:effectLst>
                <a:uLnTx/>
                <a:uFillTx/>
                <a:latin typeface="Arial Nova" panose="020B0504020202020204" pitchFamily="34" charset="0"/>
              </a:rPr>
              <a:t>Almacenamiento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22C950A-E482-4D03-F945-BD445D733BF6}"/>
              </a:ext>
            </a:extLst>
          </p:cNvPr>
          <p:cNvSpPr txBox="1"/>
          <p:nvPr/>
        </p:nvSpPr>
        <p:spPr>
          <a:xfrm>
            <a:off x="7511343" y="4808399"/>
            <a:ext cx="4680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9B2D1E"/>
                </a:solidFill>
                <a:effectLst/>
                <a:uLnTx/>
                <a:uFillTx/>
                <a:latin typeface="Arial Nova" panose="020B0504020202020204" pitchFamily="34" charset="0"/>
              </a:rPr>
              <a:t>Control a la calidad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de las materias primas, durante el proceso y al producto terminado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56B4908-AC21-AED2-7021-878785C29674}"/>
              </a:ext>
            </a:extLst>
          </p:cNvPr>
          <p:cNvSpPr txBox="1"/>
          <p:nvPr/>
        </p:nvSpPr>
        <p:spPr>
          <a:xfrm>
            <a:off x="-114702" y="4317376"/>
            <a:ext cx="3821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Cumplir con lo establecido en el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plan de mantenimiento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2F4B299-6AA6-C5FB-78F9-E7968A904735}"/>
              </a:ext>
            </a:extLst>
          </p:cNvPr>
          <p:cNvSpPr txBox="1"/>
          <p:nvPr/>
        </p:nvSpPr>
        <p:spPr>
          <a:xfrm>
            <a:off x="260854" y="5021369"/>
            <a:ext cx="37302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</a:rPr>
              <a:t>Uso como 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</a:rPr>
              <a:t>lubricante aceite crudo de palma/palmiste 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Times New Roman" panose="02020603050405020304" pitchFamily="18" charset="0"/>
              </a:rPr>
              <a:t>en equipos como transportadores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B47FFB55-940E-7EB5-E7E5-D5166CFF0680}"/>
              </a:ext>
            </a:extLst>
          </p:cNvPr>
          <p:cNvCxnSpPr/>
          <p:nvPr/>
        </p:nvCxnSpPr>
        <p:spPr>
          <a:xfrm>
            <a:off x="1257625" y="3514134"/>
            <a:ext cx="1800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0336770D-202F-0FD5-F431-0527662A7761}"/>
              </a:ext>
            </a:extLst>
          </p:cNvPr>
          <p:cNvCxnSpPr/>
          <p:nvPr/>
        </p:nvCxnSpPr>
        <p:spPr>
          <a:xfrm>
            <a:off x="3201698" y="1468507"/>
            <a:ext cx="1800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A3B078-CFC9-FDEF-F49B-2E39B432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99" y="3408436"/>
            <a:ext cx="1299243" cy="12621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5CED35E-6580-4950-5E4F-85DD4BEDECC5}"/>
              </a:ext>
            </a:extLst>
          </p:cNvPr>
          <p:cNvSpPr txBox="1"/>
          <p:nvPr/>
        </p:nvSpPr>
        <p:spPr>
          <a:xfrm>
            <a:off x="354073" y="5877475"/>
            <a:ext cx="44524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Uso de lubricante de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grado alimenticio*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8F4E9E-3315-294C-3960-53F190761C28}"/>
              </a:ext>
            </a:extLst>
          </p:cNvPr>
          <p:cNvSpPr txBox="1"/>
          <p:nvPr/>
        </p:nvSpPr>
        <p:spPr>
          <a:xfrm>
            <a:off x="998695" y="1517075"/>
            <a:ext cx="4640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9B2D1E"/>
                </a:solidFill>
                <a:effectLst/>
                <a:uLnTx/>
                <a:uFillTx/>
                <a:latin typeface="Arial Nova" panose="020B0504020202020204" pitchFamily="34" charset="0"/>
              </a:rPr>
              <a:t>Control de temperatura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de los productos almacenados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192C9D0-445F-DD5D-8816-50DA012E2D5D}"/>
              </a:ext>
            </a:extLst>
          </p:cNvPr>
          <p:cNvSpPr txBox="1"/>
          <p:nvPr/>
        </p:nvSpPr>
        <p:spPr>
          <a:xfrm>
            <a:off x="200302" y="2036211"/>
            <a:ext cx="4387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Manejo adecuado al producto terminado que se encuentre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9B2D1E"/>
                </a:solidFill>
                <a:effectLst/>
                <a:uLnTx/>
                <a:uFillTx/>
                <a:latin typeface="Arial Nova" panose="020B0504020202020204" pitchFamily="34" charset="0"/>
              </a:rPr>
              <a:t>no conforme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62BCE31-6C25-1049-3C21-A298ED7308B4}"/>
              </a:ext>
            </a:extLst>
          </p:cNvPr>
          <p:cNvSpPr txBox="1"/>
          <p:nvPr/>
        </p:nvSpPr>
        <p:spPr>
          <a:xfrm>
            <a:off x="-193832" y="2605166"/>
            <a:ext cx="452861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Rotación oportuna de inventarios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9B2D1E"/>
                </a:solidFill>
                <a:effectLst/>
                <a:uLnTx/>
                <a:uFillTx/>
                <a:latin typeface="Arial Nova" panose="020B0504020202020204" pitchFamily="34" charset="0"/>
              </a:rPr>
              <a:t> </a:t>
            </a:r>
          </a:p>
        </p:txBody>
      </p:sp>
      <p:sp>
        <p:nvSpPr>
          <p:cNvPr id="17" name="17 CuadroTexto">
            <a:extLst>
              <a:ext uri="{FF2B5EF4-FFF2-40B4-BE49-F238E27FC236}">
                <a16:creationId xmlns:a16="http://schemas.microsoft.com/office/drawing/2014/main" id="{C2DCA249-0FAF-7339-E485-AC2CDC41846D}"/>
              </a:ext>
            </a:extLst>
          </p:cNvPr>
          <p:cNvSpPr txBox="1">
            <a:spLocks noChangeArrowheads="1"/>
          </p:cNvSpPr>
          <p:nvPr/>
        </p:nvSpPr>
        <p:spPr bwMode="auto">
          <a:xfrm rot="3780000">
            <a:off x="3242695" y="4324989"/>
            <a:ext cx="2061526" cy="36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50800" dir="5400000" sx="98000" sy="98000" algn="ctr" rotWithShape="0">
                    <a:srgbClr val="000000">
                      <a:alpha val="26000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cs typeface="Arial"/>
              </a:rPr>
              <a:t>Mantenimiento</a:t>
            </a:r>
            <a:endParaRPr kumimoji="0" lang="es-CO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50800" dir="5400000" sx="98000" sy="98000" algn="ctr" rotWithShape="0">
                  <a:srgbClr val="000000">
                    <a:alpha val="26000"/>
                  </a:srgbClr>
                </a:outerShdw>
              </a:effectLst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CB52A03-844B-F228-28D9-D7B91463369D}"/>
              </a:ext>
            </a:extLst>
          </p:cNvPr>
          <p:cNvSpPr txBox="1"/>
          <p:nvPr/>
        </p:nvSpPr>
        <p:spPr>
          <a:xfrm>
            <a:off x="-236998" y="2976264"/>
            <a:ext cx="452861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Limpieza y </a:t>
            </a: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mtto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 de tanques anual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srgbClr val="9B2D1E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7E13565A-E917-917E-56A4-5AE82C8317DC}"/>
              </a:ext>
            </a:extLst>
          </p:cNvPr>
          <p:cNvSpPr txBox="1"/>
          <p:nvPr/>
        </p:nvSpPr>
        <p:spPr>
          <a:xfrm>
            <a:off x="3057625" y="6450951"/>
            <a:ext cx="8072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>
                <a:latin typeface="Arial Nova" panose="020B0504020202020204" pitchFamily="34" charset="0"/>
              </a:rPr>
              <a:t>Fuente: Resultados proyecto de validación de prácticas conocidas para mejora de la calidad, DNN – Fedepalma 2023</a:t>
            </a:r>
          </a:p>
        </p:txBody>
      </p:sp>
    </p:spTree>
    <p:extLst>
      <p:ext uri="{BB962C8B-B14F-4D97-AF65-F5344CB8AC3E}">
        <p14:creationId xmlns:p14="http://schemas.microsoft.com/office/powerpoint/2010/main" val="194940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  <p:bldP spid="25" grpId="0"/>
      <p:bldP spid="26" grpId="0"/>
      <p:bldP spid="27" grpId="0"/>
      <p:bldP spid="28" grpId="0"/>
      <p:bldP spid="31" grpId="0"/>
      <p:bldP spid="32" grpId="0"/>
      <p:bldP spid="34" grpId="0"/>
      <p:bldP spid="36" grpId="0"/>
      <p:bldP spid="38" grpId="0"/>
      <p:bldP spid="8" grpId="0"/>
      <p:bldP spid="11" grpId="0"/>
      <p:bldP spid="14" grpId="0"/>
      <p:bldP spid="15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DC22DD-6FC9-38F3-42BF-58751D672FBC}"/>
              </a:ext>
            </a:extLst>
          </p:cNvPr>
          <p:cNvSpPr txBox="1"/>
          <p:nvPr/>
        </p:nvSpPr>
        <p:spPr>
          <a:xfrm>
            <a:off x="5049671" y="831461"/>
            <a:ext cx="6537278" cy="5195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2000" b="1">
                <a:latin typeface="Arial Nova"/>
              </a:rPr>
              <a:t>Agradecemos a todas las plantas de beneficio del país que nos han permitido desarrollar estas actividades, así como al equipo de la Federación:</a:t>
            </a:r>
          </a:p>
          <a:p>
            <a:pPr algn="ctr"/>
            <a:endParaRPr lang="es-CO" b="1">
              <a:latin typeface="Arial Nova" panose="020B0504020202020204" pitchFamily="34" charset="0"/>
            </a:endParaRPr>
          </a:p>
          <a:p>
            <a:pPr algn="ctr"/>
            <a:endParaRPr lang="es-CO" b="1">
              <a:latin typeface="Arial Nova" panose="020B05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s-CO" b="1" err="1">
                <a:solidFill>
                  <a:srgbClr val="3366CC"/>
                </a:solidFill>
                <a:latin typeface="Arial Nova"/>
              </a:rPr>
              <a:t>Cenipalma</a:t>
            </a:r>
            <a:r>
              <a:rPr lang="es-CO" b="1">
                <a:solidFill>
                  <a:srgbClr val="3366CC"/>
                </a:solidFill>
                <a:latin typeface="Arial Nova"/>
              </a:rPr>
              <a:t>: </a:t>
            </a:r>
          </a:p>
          <a:p>
            <a:pPr algn="ctr">
              <a:lnSpc>
                <a:spcPct val="120000"/>
              </a:lnSpc>
            </a:pPr>
            <a:r>
              <a:rPr lang="es-CO" b="1">
                <a:latin typeface="Arial Nova"/>
              </a:rPr>
              <a:t>Programa de Procesamiento y Usos: </a:t>
            </a:r>
            <a:endParaRPr lang="es-CO" b="1">
              <a:latin typeface="Arial Nova" panose="020B05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s-CO" b="1">
                <a:latin typeface="Arial Nova"/>
              </a:rPr>
              <a:t>Juliana Zarate J, </a:t>
            </a:r>
            <a:r>
              <a:rPr lang="es-CO" b="1" err="1">
                <a:latin typeface="Arial Nova"/>
              </a:rPr>
              <a:t>Kennyher</a:t>
            </a:r>
            <a:r>
              <a:rPr lang="es-CO" b="1">
                <a:latin typeface="Arial Nova"/>
              </a:rPr>
              <a:t> Caballero B, Alexis González D, Claudia Marcela Cortes y Jesús A. García N,</a:t>
            </a:r>
          </a:p>
          <a:p>
            <a:pPr algn="ctr">
              <a:lnSpc>
                <a:spcPct val="120000"/>
              </a:lnSpc>
            </a:pPr>
            <a:r>
              <a:rPr lang="es-CO" b="1">
                <a:latin typeface="Arial Nova"/>
              </a:rPr>
              <a:t>Unidad de Validación: </a:t>
            </a:r>
            <a:endParaRPr lang="es-CO" b="1">
              <a:latin typeface="Arial Nova" panose="020B05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s-CO" b="1">
                <a:latin typeface="Arial Nova"/>
              </a:rPr>
              <a:t>Silvia Cala A., </a:t>
            </a:r>
            <a:r>
              <a:rPr lang="es-CO" b="1" err="1">
                <a:latin typeface="Arial Nova"/>
              </a:rPr>
              <a:t>Esney</a:t>
            </a:r>
            <a:r>
              <a:rPr lang="es-CO" b="1">
                <a:latin typeface="Arial Nova"/>
              </a:rPr>
              <a:t> Benavides A, Néstor Chávez D y Mauricio Mosquera M</a:t>
            </a:r>
          </a:p>
          <a:p>
            <a:pPr algn="ctr">
              <a:lnSpc>
                <a:spcPct val="120000"/>
              </a:lnSpc>
            </a:pPr>
            <a:endParaRPr lang="es-CO" b="1">
              <a:latin typeface="Arial Nova" panose="020B05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s-CO" b="1">
                <a:solidFill>
                  <a:schemeClr val="accent2">
                    <a:lumMod val="75000"/>
                  </a:schemeClr>
                </a:solidFill>
                <a:latin typeface="Arial Nova"/>
              </a:rPr>
              <a:t>Fedepalma:</a:t>
            </a:r>
          </a:p>
          <a:p>
            <a:pPr algn="ctr">
              <a:lnSpc>
                <a:spcPct val="120000"/>
              </a:lnSpc>
            </a:pPr>
            <a:r>
              <a:rPr lang="es-CO" b="1">
                <a:latin typeface="Arial Nova"/>
              </a:rPr>
              <a:t>Área Nuevos Negocios</a:t>
            </a:r>
          </a:p>
          <a:p>
            <a:pPr algn="ctr">
              <a:lnSpc>
                <a:spcPct val="120000"/>
              </a:lnSpc>
            </a:pPr>
            <a:r>
              <a:rPr lang="es-CO" b="1">
                <a:latin typeface="Arial Nova"/>
                <a:sym typeface="Wingdings" panose="05000000000000000000" pitchFamily="2" charset="2"/>
              </a:rPr>
              <a:t> Sonia Sierra G, Jorge Albarracín A. y Mónica Cuéllar S.</a:t>
            </a:r>
            <a:r>
              <a:rPr lang="es-CO" b="1">
                <a:latin typeface="Arial Nova"/>
              </a:rPr>
              <a:t> </a:t>
            </a:r>
            <a:endParaRPr lang="es-CO" b="1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31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a 17" descr="Marcador de posición de la escala de tiempo&#10;">
            <a:extLst>
              <a:ext uri="{FF2B5EF4-FFF2-40B4-BE49-F238E27FC236}">
                <a16:creationId xmlns:a16="http://schemas.microsoft.com/office/drawing/2014/main" id="{50966098-362A-4312-96FE-F3653389DC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100844"/>
              </p:ext>
            </p:extLst>
          </p:nvPr>
        </p:nvGraphicFramePr>
        <p:xfrm>
          <a:off x="1336431" y="1723124"/>
          <a:ext cx="10593949" cy="4390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9B510E49-33F8-4DC3-A41E-195FFCF0DA8E}"/>
              </a:ext>
            </a:extLst>
          </p:cNvPr>
          <p:cNvSpPr txBox="1"/>
          <p:nvPr/>
        </p:nvSpPr>
        <p:spPr>
          <a:xfrm>
            <a:off x="0" y="4360877"/>
            <a:ext cx="1396389" cy="69839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45561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AGL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45561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  <a:sym typeface="Wingdings" panose="05000000000000000000" pitchFamily="2" charset="2"/>
              </a:rPr>
              <a:t> Max. 5%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455614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  <a:sym typeface="Wingdings" panose="05000000000000000000" pitchFamily="2" charset="2"/>
              </a:rPr>
              <a:t>H+I: 0,25%</a:t>
            </a:r>
            <a:endParaRPr kumimoji="0" lang="es-CO" sz="1400" b="1" i="0" u="none" strike="noStrike" kern="1200" cap="none" spc="0" normalizeH="0" baseline="0" noProof="0">
              <a:ln>
                <a:noFill/>
              </a:ln>
              <a:solidFill>
                <a:srgbClr val="455614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204CF1-5032-4251-8034-D9239F413A01}"/>
              </a:ext>
            </a:extLst>
          </p:cNvPr>
          <p:cNvSpPr txBox="1"/>
          <p:nvPr/>
        </p:nvSpPr>
        <p:spPr>
          <a:xfrm>
            <a:off x="261620" y="3146070"/>
            <a:ext cx="948106" cy="1031915"/>
          </a:xfrm>
          <a:prstGeom prst="flowChartOffpageConnector">
            <a:avLst/>
          </a:prstGeom>
          <a:solidFill>
            <a:schemeClr val="accent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Antes del año 2000: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3EDB017-A3E5-B1A6-474D-19FE2585B4F4}"/>
              </a:ext>
            </a:extLst>
          </p:cNvPr>
          <p:cNvSpPr txBox="1">
            <a:spLocks/>
          </p:cNvSpPr>
          <p:nvPr/>
        </p:nvSpPr>
        <p:spPr>
          <a:xfrm>
            <a:off x="634902" y="192198"/>
            <a:ext cx="10515600" cy="12708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9B2D1E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En términos de requerimientos de calidad, la Unión Europea ha establecido nuevos requisitos</a:t>
            </a:r>
          </a:p>
        </p:txBody>
      </p:sp>
    </p:spTree>
    <p:extLst>
      <p:ext uri="{BB962C8B-B14F-4D97-AF65-F5344CB8AC3E}">
        <p14:creationId xmlns:p14="http://schemas.microsoft.com/office/powerpoint/2010/main" val="2909851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18648748-89D6-60F4-DF6F-9CD17EF889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1611" y="401800"/>
            <a:ext cx="11357544" cy="1014413"/>
          </a:xfrm>
        </p:spPr>
        <p:txBody>
          <a:bodyPr anchor="ctr">
            <a:noAutofit/>
          </a:bodyPr>
          <a:lstStyle/>
          <a:p>
            <a:pPr algn="ctr"/>
            <a:r>
              <a:rPr lang="es-ES" sz="2400" b="1">
                <a:solidFill>
                  <a:schemeClr val="accent4"/>
                </a:solidFill>
                <a:latin typeface="Arial Nova" panose="020B0504020202020204" pitchFamily="34" charset="0"/>
              </a:rPr>
              <a:t>Además de los niveles antes mencionados, dependiendo el uso del aceite, se requerirá otras especificaciones</a:t>
            </a:r>
            <a:endParaRPr lang="es-CO" sz="2400" b="1">
              <a:solidFill>
                <a:schemeClr val="accent4"/>
              </a:solidFill>
              <a:latin typeface="Arial Nova" panose="020B0504020202020204" pitchFamily="34" charset="0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73D61BBD-3469-8AF9-57F5-7B468D021E4E}"/>
              </a:ext>
            </a:extLst>
          </p:cNvPr>
          <p:cNvGrpSpPr/>
          <p:nvPr/>
        </p:nvGrpSpPr>
        <p:grpSpPr>
          <a:xfrm>
            <a:off x="401611" y="1587328"/>
            <a:ext cx="5626114" cy="3853244"/>
            <a:chOff x="2988178" y="1521732"/>
            <a:chExt cx="5626114" cy="3853244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393D6597-B58E-60CD-E03D-F27E02FE41E2}"/>
                </a:ext>
              </a:extLst>
            </p:cNvPr>
            <p:cNvSpPr/>
            <p:nvPr/>
          </p:nvSpPr>
          <p:spPr>
            <a:xfrm>
              <a:off x="2992132" y="2729552"/>
              <a:ext cx="2753575" cy="53226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Acidez: Máx. 5%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H+I: </a:t>
              </a:r>
              <a:r>
                <a:rPr kumimoji="0" lang="es-ES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Máx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0,2%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C9A880A3-38F1-964F-7E02-5CAAC101D37A}"/>
                </a:ext>
              </a:extLst>
            </p:cNvPr>
            <p:cNvSpPr/>
            <p:nvPr/>
          </p:nvSpPr>
          <p:spPr>
            <a:xfrm>
              <a:off x="2992133" y="3302758"/>
              <a:ext cx="1334207" cy="77792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Índice de Yodo (</a:t>
              </a:r>
              <a:r>
                <a:rPr kumimoji="0" lang="es-ES" sz="1400" b="1" i="0" u="none" strike="noStrike" kern="1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meq</a:t>
              </a:r>
              <a:r>
                <a:rPr kumimoji="0" lang="es-E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/100g):</a:t>
              </a:r>
              <a:endParaRPr kumimoji="0" lang="es-CO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C0A26CE-E088-9B75-69F8-69CF7FCC4A19}"/>
                </a:ext>
              </a:extLst>
            </p:cNvPr>
            <p:cNvSpPr/>
            <p:nvPr/>
          </p:nvSpPr>
          <p:spPr>
            <a:xfrm>
              <a:off x="2992131" y="4121624"/>
              <a:ext cx="1334207" cy="66874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DOBI:</a:t>
              </a:r>
              <a:endParaRPr kumimoji="0" lang="es-CO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23439DB-5E4F-A141-0ADE-3257AFCC55B9}"/>
                </a:ext>
              </a:extLst>
            </p:cNvPr>
            <p:cNvSpPr/>
            <p:nvPr/>
          </p:nvSpPr>
          <p:spPr>
            <a:xfrm>
              <a:off x="2988178" y="4842713"/>
              <a:ext cx="2753575" cy="53226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Contenido de grasa sólida (%):</a:t>
              </a:r>
              <a:endParaRPr kumimoji="0" lang="es-CO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AP:</a:t>
              </a: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20% a 20°C</a:t>
              </a:r>
              <a:endPara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E0A5F40-99A4-D545-12AB-5412F510B91C}"/>
                </a:ext>
              </a:extLst>
            </p:cNvPr>
            <p:cNvSpPr/>
            <p:nvPr/>
          </p:nvSpPr>
          <p:spPr>
            <a:xfrm>
              <a:off x="4411500" y="3302758"/>
              <a:ext cx="1334207" cy="77792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AP: 50 – 55</a:t>
              </a:r>
              <a:endParaRPr kumimoji="0" lang="es-CO" sz="140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APAO: 60 – 72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AEE70965-3565-4532-4DD0-E7867F5635C1}"/>
                </a:ext>
              </a:extLst>
            </p:cNvPr>
            <p:cNvSpPr/>
            <p:nvPr/>
          </p:nvSpPr>
          <p:spPr>
            <a:xfrm>
              <a:off x="4397852" y="4135272"/>
              <a:ext cx="1343901" cy="66874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AP: min 2,4 </a:t>
              </a:r>
              <a:endParaRPr kumimoji="0" lang="es-CO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APAO: min 3,0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58AD0611-629A-490D-3E69-C9A108100B84}"/>
                </a:ext>
              </a:extLst>
            </p:cNvPr>
            <p:cNvSpPr/>
            <p:nvPr/>
          </p:nvSpPr>
          <p:spPr>
            <a:xfrm>
              <a:off x="5950292" y="2739530"/>
              <a:ext cx="2664000" cy="532263"/>
            </a:xfrm>
            <a:prstGeom prst="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Cloro: Máx. 2 ppm</a:t>
              </a: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1E4D263D-7916-D810-A91E-AE12CCB76982}"/>
                </a:ext>
              </a:extLst>
            </p:cNvPr>
            <p:cNvSpPr/>
            <p:nvPr/>
          </p:nvSpPr>
          <p:spPr>
            <a:xfrm>
              <a:off x="5950293" y="3312736"/>
              <a:ext cx="1260000" cy="777923"/>
            </a:xfrm>
            <a:prstGeom prst="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MOSH</a:t>
              </a:r>
              <a:r>
                <a:rPr kumimoji="0" lang="es-CO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Max. 10 ppm</a:t>
              </a:r>
              <a:endParaRPr kumimoji="0" lang="es-ES" sz="140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65B97146-E41F-DE0D-3A03-EBE41F3E678C}"/>
                </a:ext>
              </a:extLst>
            </p:cNvPr>
            <p:cNvSpPr/>
            <p:nvPr/>
          </p:nvSpPr>
          <p:spPr>
            <a:xfrm>
              <a:off x="5950292" y="4131601"/>
              <a:ext cx="846294" cy="856303"/>
            </a:xfrm>
            <a:prstGeom prst="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Metales</a:t>
              </a:r>
              <a:endParaRPr kumimoji="0" lang="es-CO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D6D79A66-9DBC-8A04-E970-C7BF1E47CDAD}"/>
                </a:ext>
              </a:extLst>
            </p:cNvPr>
            <p:cNvSpPr/>
            <p:nvPr/>
          </p:nvSpPr>
          <p:spPr>
            <a:xfrm>
              <a:off x="7295653" y="3312736"/>
              <a:ext cx="1296000" cy="777923"/>
            </a:xfrm>
            <a:prstGeom prst="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MOAH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Máx. 2 ppm</a:t>
              </a:r>
              <a:endPara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217F1FB-6027-470B-56B6-9E2708ED8F48}"/>
                </a:ext>
              </a:extLst>
            </p:cNvPr>
            <p:cNvSpPr/>
            <p:nvPr/>
          </p:nvSpPr>
          <p:spPr>
            <a:xfrm>
              <a:off x="6882293" y="4145250"/>
              <a:ext cx="1708436" cy="842655"/>
            </a:xfrm>
            <a:prstGeom prst="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Hierro: </a:t>
              </a:r>
              <a:r>
                <a:rPr kumimoji="0" lang="es-E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Máx</a:t>
              </a: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 5 ppm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Cobre: Máx. 0,5 ppm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Plomo: </a:t>
              </a:r>
              <a:r>
                <a:rPr kumimoji="0" lang="es-E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Máx</a:t>
              </a: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 0,1 ppm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Arsénico: Máx. 0,1 ppm</a:t>
              </a: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C8FF2725-3D59-A15E-F570-0FA2263A5D30}"/>
                </a:ext>
              </a:extLst>
            </p:cNvPr>
            <p:cNvSpPr/>
            <p:nvPr/>
          </p:nvSpPr>
          <p:spPr>
            <a:xfrm>
              <a:off x="2988860" y="2210938"/>
              <a:ext cx="2752893" cy="43672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Especificaciones de calidad</a:t>
              </a:r>
            </a:p>
          </p:txBody>
        </p:sp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592FA09C-4F5D-9457-1B5D-4567CC6AE943}"/>
                </a:ext>
              </a:extLst>
            </p:cNvPr>
            <p:cNvSpPr/>
            <p:nvPr/>
          </p:nvSpPr>
          <p:spPr>
            <a:xfrm>
              <a:off x="5942645" y="2211297"/>
              <a:ext cx="2671647" cy="43672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Contaminantes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6FCCBB7-927F-A2EE-125C-40A5581E0FD9}"/>
                </a:ext>
              </a:extLst>
            </p:cNvPr>
            <p:cNvSpPr txBox="1"/>
            <p:nvPr/>
          </p:nvSpPr>
          <p:spPr>
            <a:xfrm>
              <a:off x="2988178" y="1521732"/>
              <a:ext cx="5602551" cy="4924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Alimentos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2DF03D5D-CD82-9C65-7365-0D20F57D564D}"/>
              </a:ext>
            </a:extLst>
          </p:cNvPr>
          <p:cNvGrpSpPr/>
          <p:nvPr/>
        </p:nvGrpSpPr>
        <p:grpSpPr>
          <a:xfrm>
            <a:off x="6435628" y="1586458"/>
            <a:ext cx="5364898" cy="3685084"/>
            <a:chOff x="2016028" y="1962150"/>
            <a:chExt cx="6138137" cy="3309499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8E1EF730-E2E5-A4F0-92F3-5DF8542D1947}"/>
                </a:ext>
              </a:extLst>
            </p:cNvPr>
            <p:cNvSpPr/>
            <p:nvPr/>
          </p:nvSpPr>
          <p:spPr>
            <a:xfrm>
              <a:off x="3182632" y="3072452"/>
              <a:ext cx="2154639" cy="85263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Acidez: Máx. 5%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H+I: </a:t>
              </a:r>
              <a:r>
                <a:rPr kumimoji="0" lang="es-ES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Máx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0,2%</a:t>
              </a: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93C634F-F386-698C-8C4A-4D94F5869C82}"/>
                </a:ext>
              </a:extLst>
            </p:cNvPr>
            <p:cNvSpPr/>
            <p:nvPr/>
          </p:nvSpPr>
          <p:spPr>
            <a:xfrm>
              <a:off x="5466395" y="3068781"/>
              <a:ext cx="846294" cy="856303"/>
            </a:xfrm>
            <a:prstGeom prst="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Metales</a:t>
              </a:r>
              <a:endParaRPr kumimoji="0" lang="es-CO" sz="1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30C1C1E4-4A99-3FCA-533B-152E7DD85947}"/>
                </a:ext>
              </a:extLst>
            </p:cNvPr>
            <p:cNvSpPr/>
            <p:nvPr/>
          </p:nvSpPr>
          <p:spPr>
            <a:xfrm>
              <a:off x="6398396" y="3082430"/>
              <a:ext cx="1708436" cy="842655"/>
            </a:xfrm>
            <a:prstGeom prst="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Hierro: </a:t>
              </a:r>
              <a:r>
                <a:rPr kumimoji="0" lang="es-E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Máx</a:t>
              </a: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 5 ppm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Cobre: Máx. 0,5 ppm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Plomo: </a:t>
              </a:r>
              <a:r>
                <a:rPr kumimoji="0" lang="es-E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Máx</a:t>
              </a: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 0,1 ppm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Arsénico: Máx. 0,1 ppm</a:t>
              </a:r>
              <a:endPara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61374AB9-D124-A02F-87E7-B20FFA2B7D1E}"/>
                </a:ext>
              </a:extLst>
            </p:cNvPr>
            <p:cNvSpPr/>
            <p:nvPr/>
          </p:nvSpPr>
          <p:spPr>
            <a:xfrm>
              <a:off x="3179361" y="2553838"/>
              <a:ext cx="2157527" cy="43672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Especificaciones de calidad</a:t>
              </a: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1D80ECC3-CF77-B988-9B5A-D41FEFD6E4BE}"/>
                </a:ext>
              </a:extLst>
            </p:cNvPr>
            <p:cNvSpPr/>
            <p:nvPr/>
          </p:nvSpPr>
          <p:spPr>
            <a:xfrm>
              <a:off x="5466395" y="2554197"/>
              <a:ext cx="2671647" cy="43672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Contaminantes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3B28218A-F5C2-A7F1-1968-F2A72A739011}"/>
                </a:ext>
              </a:extLst>
            </p:cNvPr>
            <p:cNvSpPr txBox="1"/>
            <p:nvPr/>
          </p:nvSpPr>
          <p:spPr>
            <a:xfrm>
              <a:off x="2019298" y="3082429"/>
              <a:ext cx="972000" cy="8406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Bio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diesel</a:t>
              </a:r>
              <a:endPara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D56D0270-2F07-2D99-ECF4-A2FB89DF6ED3}"/>
                </a:ext>
              </a:extLst>
            </p:cNvPr>
            <p:cNvSpPr/>
            <p:nvPr/>
          </p:nvSpPr>
          <p:spPr>
            <a:xfrm>
              <a:off x="3179361" y="4133776"/>
              <a:ext cx="2154639" cy="11160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Acidez: 7-95%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H+I: 2%</a:t>
              </a: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BB4B0C5A-1B7F-6454-CA77-9D373BD7DC3F}"/>
                </a:ext>
              </a:extLst>
            </p:cNvPr>
            <p:cNvSpPr/>
            <p:nvPr/>
          </p:nvSpPr>
          <p:spPr>
            <a:xfrm>
              <a:off x="5493218" y="4529714"/>
              <a:ext cx="2635195" cy="324000"/>
            </a:xfrm>
            <a:prstGeom prst="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Metales: 3 – 10 ppm</a:t>
              </a:r>
              <a:endParaRPr kumimoji="0" lang="es-CO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9AA56DAF-1465-8585-AB40-46FCC1BA2E75}"/>
                </a:ext>
              </a:extLst>
            </p:cNvPr>
            <p:cNvSpPr txBox="1"/>
            <p:nvPr/>
          </p:nvSpPr>
          <p:spPr>
            <a:xfrm>
              <a:off x="2016028" y="4155649"/>
              <a:ext cx="953014" cy="11160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HVO</a:t>
              </a: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92C06AA4-3E93-A92F-ADE4-ADF7E7592C5B}"/>
                </a:ext>
              </a:extLst>
            </p:cNvPr>
            <p:cNvSpPr/>
            <p:nvPr/>
          </p:nvSpPr>
          <p:spPr>
            <a:xfrm>
              <a:off x="5504136" y="4144952"/>
              <a:ext cx="2602695" cy="324000"/>
            </a:xfrm>
            <a:prstGeom prst="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Cloro: 0 – 10 ppm</a:t>
              </a: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242C39B6-7BD2-A6EC-28BA-FAE524F2B300}"/>
                </a:ext>
              </a:extLst>
            </p:cNvPr>
            <p:cNvSpPr/>
            <p:nvPr/>
          </p:nvSpPr>
          <p:spPr>
            <a:xfrm>
              <a:off x="5510457" y="4923229"/>
              <a:ext cx="2643708" cy="324000"/>
            </a:xfrm>
            <a:prstGeom prst="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Fósforo: 1 - 3 ppm</a:t>
              </a:r>
              <a:endParaRPr kumimoji="0" lang="es-CO" sz="14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2B9532B3-1E15-E4DD-128F-398DE1853857}"/>
                </a:ext>
              </a:extLst>
            </p:cNvPr>
            <p:cNvSpPr txBox="1"/>
            <p:nvPr/>
          </p:nvSpPr>
          <p:spPr>
            <a:xfrm>
              <a:off x="2016028" y="1962150"/>
              <a:ext cx="6122014" cy="4924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600" b="1">
                  <a:solidFill>
                    <a:schemeClr val="dk1"/>
                  </a:solidFill>
                  <a:latin typeface="Arial Nova" panose="020B05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Biocombustibles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918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064168-5E1B-A39B-38D3-A8CB450CE6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537672"/>
            <a:ext cx="11521439" cy="946150"/>
          </a:xfrm>
        </p:spPr>
        <p:txBody>
          <a:bodyPr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s-ES" sz="2800" b="1">
                <a:solidFill>
                  <a:schemeClr val="accent4"/>
                </a:solidFill>
                <a:latin typeface="Arial Nova" panose="020B0504020202020204" pitchFamily="34" charset="0"/>
              </a:rPr>
              <a:t>Las normas de producto defines las características fisicoquímicas y las especificaciones de calidad de los aceites de palma </a:t>
            </a:r>
            <a:endParaRPr lang="es-CO" sz="2800" b="1">
              <a:solidFill>
                <a:schemeClr val="accent4"/>
              </a:solidFill>
              <a:latin typeface="Arial Nova" panose="020B05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99D1AE7-3215-90B5-980F-0335BD82B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2091216"/>
              </p:ext>
            </p:extLst>
          </p:nvPr>
        </p:nvGraphicFramePr>
        <p:xfrm>
          <a:off x="1913575" y="2124954"/>
          <a:ext cx="9656729" cy="3603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433FD351-0E6C-70FC-E985-2FE8E6A7E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94" y="2475474"/>
            <a:ext cx="1111181" cy="953526"/>
          </a:xfrm>
          <a:prstGeom prst="rect">
            <a:avLst/>
          </a:prstGeom>
        </p:spPr>
      </p:pic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90F94A04-DBD5-79BD-34CB-DC5073EB00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8547" y="5217502"/>
            <a:ext cx="1659255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77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adroTexto 48">
            <a:extLst>
              <a:ext uri="{FF2B5EF4-FFF2-40B4-BE49-F238E27FC236}">
                <a16:creationId xmlns:a16="http://schemas.microsoft.com/office/drawing/2014/main" id="{56020D58-4160-4BC3-949B-2AC8BADA0AA1}"/>
              </a:ext>
            </a:extLst>
          </p:cNvPr>
          <p:cNvSpPr txBox="1"/>
          <p:nvPr/>
        </p:nvSpPr>
        <p:spPr>
          <a:xfrm>
            <a:off x="3274515" y="6224035"/>
            <a:ext cx="5514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err="1">
                <a:effectLst/>
                <a:ea typeface="Calibri" panose="020F0502020204030204" pitchFamily="34" charset="0"/>
              </a:rPr>
              <a:t>Adaptado</a:t>
            </a:r>
            <a:r>
              <a:rPr lang="en-US" sz="1000" i="1">
                <a:effectLst/>
                <a:ea typeface="Calibri" panose="020F0502020204030204" pitchFamily="34" charset="0"/>
              </a:rPr>
              <a:t> de: Chang et al., 2016; May &amp; Nesaretnam, 2014</a:t>
            </a:r>
            <a:r>
              <a:rPr lang="en-US" sz="1000" i="1">
                <a:ea typeface="Calibri" panose="020F0502020204030204" pitchFamily="34" charset="0"/>
              </a:rPr>
              <a:t>; Md </a:t>
            </a:r>
            <a:r>
              <a:rPr lang="en-US" sz="1000" i="1" err="1">
                <a:ea typeface="Calibri" panose="020F0502020204030204" pitchFamily="34" charset="0"/>
              </a:rPr>
              <a:t>Sarip</a:t>
            </a:r>
            <a:r>
              <a:rPr lang="en-US" sz="1000" i="1">
                <a:ea typeface="Calibri" panose="020F0502020204030204" pitchFamily="34" charset="0"/>
              </a:rPr>
              <a:t>  et </a:t>
            </a:r>
            <a:r>
              <a:rPr lang="en-US" sz="1000" i="1">
                <a:effectLst/>
                <a:ea typeface="Calibri" panose="020F0502020204030204" pitchFamily="34" charset="0"/>
              </a:rPr>
              <a:t>al., 2016; </a:t>
            </a:r>
            <a:r>
              <a:rPr lang="it-IT" sz="1000" i="1">
                <a:effectLst/>
                <a:ea typeface="Calibri" panose="020F0502020204030204" pitchFamily="34" charset="0"/>
              </a:rPr>
              <a:t>Mozzon, Pacetti, Lucci, Balzano, &amp; Frega, 2013.</a:t>
            </a:r>
            <a:endParaRPr lang="es-CO" sz="1000" i="1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45EA19F5-7290-4B45-81D4-AC0DCB7CFA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899849"/>
              </p:ext>
            </p:extLst>
          </p:nvPr>
        </p:nvGraphicFramePr>
        <p:xfrm>
          <a:off x="4721409" y="1762701"/>
          <a:ext cx="6769100" cy="422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64E780C-A3B3-A86D-BF2D-7B81EA784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130" y="633965"/>
            <a:ext cx="10515600" cy="893762"/>
          </a:xfrm>
        </p:spPr>
        <p:txBody>
          <a:bodyPr/>
          <a:lstStyle/>
          <a:p>
            <a:r>
              <a:rPr lang="es-CO" sz="3600">
                <a:solidFill>
                  <a:schemeClr val="accent2">
                    <a:lumMod val="75000"/>
                  </a:schemeClr>
                </a:solidFill>
                <a:latin typeface="Arial Nova" panose="020B0504020202020204" pitchFamily="34" charset="0"/>
              </a:rPr>
              <a:t>El aceite de palma no sólo está compuesto por triglicéridos…</a:t>
            </a:r>
          </a:p>
        </p:txBody>
      </p:sp>
      <p:pic>
        <p:nvPicPr>
          <p:cNvPr id="10" name="Picture 9" descr="A chemical formula of a molecule&#10;&#10;Description automatically generated">
            <a:extLst>
              <a:ext uri="{FF2B5EF4-FFF2-40B4-BE49-F238E27FC236}">
                <a16:creationId xmlns:a16="http://schemas.microsoft.com/office/drawing/2014/main" id="{91A4F40B-4D1A-502F-87DC-84A279264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38" y="3107467"/>
            <a:ext cx="3819801" cy="189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9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E5073D9-BEED-82CC-5A5D-625A4453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08" y="312495"/>
            <a:ext cx="11139584" cy="1157692"/>
          </a:xfrm>
        </p:spPr>
        <p:txBody>
          <a:bodyPr/>
          <a:lstStyle/>
          <a:p>
            <a:r>
              <a:rPr lang="es-CO" sz="2800">
                <a:solidFill>
                  <a:schemeClr val="accent4"/>
                </a:solidFill>
                <a:latin typeface="Arial Nova" panose="020B0504020202020204" pitchFamily="34" charset="0"/>
              </a:rPr>
              <a:t>Adicionalmente es necesario controlar la presencia de contaminantes en los aceites de palma crudos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388D782-081C-FFED-7E45-BA4DB23DB5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0020402"/>
              </p:ext>
            </p:extLst>
          </p:nvPr>
        </p:nvGraphicFramePr>
        <p:xfrm>
          <a:off x="349654" y="1439333"/>
          <a:ext cx="856975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35C9154-4A6E-92E8-8808-C7315F16DEAF}"/>
              </a:ext>
            </a:extLst>
          </p:cNvPr>
          <p:cNvSpPr/>
          <p:nvPr/>
        </p:nvSpPr>
        <p:spPr>
          <a:xfrm>
            <a:off x="8919409" y="1527888"/>
            <a:ext cx="2918654" cy="194576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80370-33A8-621B-371F-CAB406CD5788}"/>
              </a:ext>
            </a:extLst>
          </p:cNvPr>
          <p:cNvSpPr txBox="1"/>
          <p:nvPr/>
        </p:nvSpPr>
        <p:spPr>
          <a:xfrm>
            <a:off x="8919408" y="1602874"/>
            <a:ext cx="2746383" cy="19457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ctr" defTabSz="711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1600" b="1">
                <a:latin typeface="Arial Nova" panose="020B0504020202020204" pitchFamily="34" charset="0"/>
              </a:rPr>
              <a:t>5%     NTC 431 </a:t>
            </a:r>
            <a:endParaRPr lang="es-CO" sz="1600"/>
          </a:p>
          <a:p>
            <a:pPr marL="0" lvl="1" algn="ctr" defTabSz="711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1600" b="1">
                <a:latin typeface="Arial Nova" panose="020B0504020202020204" pitchFamily="34" charset="0"/>
              </a:rPr>
              <a:t>0,5%   NTC 431</a:t>
            </a:r>
            <a:endParaRPr lang="es-ES" sz="1600" b="1" kern="1200">
              <a:latin typeface="Arial Nova" panose="020B0504020202020204" pitchFamily="34" charset="0"/>
            </a:endParaRPr>
          </a:p>
          <a:p>
            <a:pPr marL="0" lvl="1" algn="ctr" defTabSz="711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1600" b="1">
                <a:latin typeface="Arial Nova" panose="020B0504020202020204" pitchFamily="34" charset="0"/>
              </a:rPr>
              <a:t>2 ppm   MPOB 01-2019 </a:t>
            </a:r>
            <a:endParaRPr lang="es-ES" sz="1600" b="1" kern="1200">
              <a:latin typeface="Arial Nova" panose="020B0504020202020204" pitchFamily="34" charset="0"/>
            </a:endParaRPr>
          </a:p>
          <a:p>
            <a:pPr marL="0" lvl="1" algn="ctr" defTabSz="711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sz="1600" b="1">
                <a:latin typeface="Arial Nova" panose="020B0504020202020204" pitchFamily="34" charset="0"/>
              </a:rPr>
              <a:t>Max. 2%</a:t>
            </a:r>
          </a:p>
        </p:txBody>
      </p:sp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D0326DBF-B4CF-3B8F-945E-CCEC825CFF5E}"/>
              </a:ext>
            </a:extLst>
          </p:cNvPr>
          <p:cNvSpPr/>
          <p:nvPr/>
        </p:nvSpPr>
        <p:spPr>
          <a:xfrm>
            <a:off x="8919409" y="1155032"/>
            <a:ext cx="2746383" cy="513347"/>
          </a:xfrm>
          <a:prstGeom prst="flowChartOffpageConnecto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/>
              <a:t>Límite Máximo permitido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946F8C-F05B-9606-599E-AB1C0987FB1B}"/>
              </a:ext>
            </a:extLst>
          </p:cNvPr>
          <p:cNvCxnSpPr>
            <a:cxnSpLocks/>
          </p:cNvCxnSpPr>
          <p:nvPr/>
        </p:nvCxnSpPr>
        <p:spPr>
          <a:xfrm>
            <a:off x="6096000" y="2181726"/>
            <a:ext cx="5569791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28751A-30B6-2E09-C2D7-BB6ACF93960E}"/>
              </a:ext>
            </a:extLst>
          </p:cNvPr>
          <p:cNvCxnSpPr>
            <a:cxnSpLocks/>
          </p:cNvCxnSpPr>
          <p:nvPr/>
        </p:nvCxnSpPr>
        <p:spPr>
          <a:xfrm>
            <a:off x="6088905" y="2557419"/>
            <a:ext cx="5569791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8C419A-4B0C-A500-E177-8EE83E077F6E}"/>
              </a:ext>
            </a:extLst>
          </p:cNvPr>
          <p:cNvCxnSpPr>
            <a:cxnSpLocks/>
          </p:cNvCxnSpPr>
          <p:nvPr/>
        </p:nvCxnSpPr>
        <p:spPr>
          <a:xfrm>
            <a:off x="6088905" y="2918916"/>
            <a:ext cx="5569791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DBAADB-2299-E60B-08A6-04360A3B2285}"/>
              </a:ext>
            </a:extLst>
          </p:cNvPr>
          <p:cNvCxnSpPr>
            <a:cxnSpLocks/>
          </p:cNvCxnSpPr>
          <p:nvPr/>
        </p:nvCxnSpPr>
        <p:spPr>
          <a:xfrm>
            <a:off x="6088905" y="3322954"/>
            <a:ext cx="5569791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DA920D-0308-BEF7-48D4-86E615129168}"/>
              </a:ext>
            </a:extLst>
          </p:cNvPr>
          <p:cNvCxnSpPr>
            <a:cxnSpLocks/>
          </p:cNvCxnSpPr>
          <p:nvPr/>
        </p:nvCxnSpPr>
        <p:spPr>
          <a:xfrm>
            <a:off x="6095999" y="5024163"/>
            <a:ext cx="5569791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255046-6F86-52F1-014A-BA181D27DD73}"/>
              </a:ext>
            </a:extLst>
          </p:cNvPr>
          <p:cNvCxnSpPr>
            <a:cxnSpLocks/>
          </p:cNvCxnSpPr>
          <p:nvPr/>
        </p:nvCxnSpPr>
        <p:spPr>
          <a:xfrm>
            <a:off x="6095999" y="5591242"/>
            <a:ext cx="5569791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B409551-1016-381D-A5EF-FAAB15AF0A5B}"/>
              </a:ext>
            </a:extLst>
          </p:cNvPr>
          <p:cNvCxnSpPr>
            <a:cxnSpLocks/>
          </p:cNvCxnSpPr>
          <p:nvPr/>
        </p:nvCxnSpPr>
        <p:spPr>
          <a:xfrm>
            <a:off x="6095999" y="6133492"/>
            <a:ext cx="5569791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A93BCC-9AD7-3098-3BB8-0368EBC3F8CC}"/>
              </a:ext>
            </a:extLst>
          </p:cNvPr>
          <p:cNvCxnSpPr>
            <a:cxnSpLocks/>
          </p:cNvCxnSpPr>
          <p:nvPr/>
        </p:nvCxnSpPr>
        <p:spPr>
          <a:xfrm>
            <a:off x="6095999" y="6558796"/>
            <a:ext cx="5569791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F74D274-1A7B-63E4-4A06-D5B5736D033C}"/>
              </a:ext>
            </a:extLst>
          </p:cNvPr>
          <p:cNvSpPr txBox="1"/>
          <p:nvPr/>
        </p:nvSpPr>
        <p:spPr>
          <a:xfrm>
            <a:off x="8912313" y="4530758"/>
            <a:ext cx="2746383" cy="19457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ctr" defTabSz="711200">
              <a:lnSpc>
                <a:spcPct val="180000"/>
              </a:lnSpc>
              <a:spcBef>
                <a:spcPct val="0"/>
              </a:spcBef>
              <a:spcAft>
                <a:spcPts val="1200"/>
              </a:spcAft>
            </a:pPr>
            <a:r>
              <a:rPr lang="es-CO" sz="1400" b="1">
                <a:latin typeface="Arial Nova" panose="020B0504020202020204" pitchFamily="34" charset="0"/>
              </a:rPr>
              <a:t>10 ppm  </a:t>
            </a:r>
            <a:r>
              <a:rPr lang="es-CO" sz="1100" b="1">
                <a:latin typeface="Arial Nova" panose="020B0504020202020204" pitchFamily="34" charset="0"/>
              </a:rPr>
              <a:t>Compradores </a:t>
            </a:r>
            <a:endParaRPr lang="es-ES" sz="600" b="1">
              <a:highlight>
                <a:srgbClr val="FFFF00"/>
              </a:highlight>
              <a:latin typeface="Arial Nova" panose="020B0504020202020204" pitchFamily="34" charset="0"/>
            </a:endParaRPr>
          </a:p>
          <a:p>
            <a:pPr marL="0" lvl="1" algn="ctr" defTabSz="711200">
              <a:lnSpc>
                <a:spcPct val="180000"/>
              </a:lnSpc>
              <a:spcBef>
                <a:spcPct val="0"/>
              </a:spcBef>
              <a:spcAft>
                <a:spcPts val="1200"/>
              </a:spcAft>
            </a:pPr>
            <a:r>
              <a:rPr lang="es-ES" sz="1400" b="1">
                <a:latin typeface="Arial Nova" panose="020B0504020202020204" pitchFamily="34" charset="0"/>
              </a:rPr>
              <a:t>2 ppm CE – Oct. 2022</a:t>
            </a:r>
            <a:endParaRPr lang="es-ES" sz="600" b="1">
              <a:latin typeface="Arial Nova" panose="020B0504020202020204" pitchFamily="34" charset="0"/>
            </a:endParaRPr>
          </a:p>
          <a:p>
            <a:pPr marL="0" lvl="1" algn="ctr" defTabSz="711200">
              <a:lnSpc>
                <a:spcPct val="180000"/>
              </a:lnSpc>
              <a:spcBef>
                <a:spcPct val="0"/>
              </a:spcBef>
              <a:spcAft>
                <a:spcPts val="1200"/>
              </a:spcAft>
            </a:pPr>
            <a:r>
              <a:rPr lang="es-ES" sz="1400" b="1" kern="1200">
                <a:latin typeface="Arial Nova" panose="020B0504020202020204" pitchFamily="34" charset="0"/>
              </a:rPr>
              <a:t>Res. 2154 - 2012</a:t>
            </a:r>
          </a:p>
          <a:p>
            <a:pPr marL="0" lvl="1" algn="ctr" defTabSz="711200">
              <a:lnSpc>
                <a:spcPct val="180000"/>
              </a:lnSpc>
              <a:spcBef>
                <a:spcPct val="0"/>
              </a:spcBef>
              <a:spcAft>
                <a:spcPts val="1200"/>
              </a:spcAft>
            </a:pPr>
            <a:r>
              <a:rPr lang="es-CO" sz="1400" b="1">
                <a:latin typeface="Arial Nova" panose="020B0504020202020204" pitchFamily="34" charset="0"/>
              </a:rPr>
              <a:t>0,1% NTC 431</a:t>
            </a:r>
          </a:p>
        </p:txBody>
      </p:sp>
    </p:spTree>
    <p:extLst>
      <p:ext uri="{BB962C8B-B14F-4D97-AF65-F5344CB8AC3E}">
        <p14:creationId xmlns:p14="http://schemas.microsoft.com/office/powerpoint/2010/main" val="42479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0B230-0B52-E349-5A89-2AA41286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90" y="273385"/>
            <a:ext cx="11014407" cy="1513741"/>
          </a:xfrm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s-CO" sz="2400">
                <a:solidFill>
                  <a:schemeClr val="tx1"/>
                </a:solidFill>
                <a:latin typeface="Arial Nova" panose="020B0504020202020204" pitchFamily="34" charset="0"/>
              </a:rPr>
              <a:t>Frente a estas nuevas tendencias del mercado, desde la Federación se viene trabajando en conjunto para mejorar la calidad del aceite de palma colombiano y asegurar el acceso a los diferentes segmentos del mercado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749477A-BB94-B77A-CD23-9E64F7A08C50}"/>
              </a:ext>
            </a:extLst>
          </p:cNvPr>
          <p:cNvSpPr/>
          <p:nvPr/>
        </p:nvSpPr>
        <p:spPr>
          <a:xfrm>
            <a:off x="4155205" y="3510485"/>
            <a:ext cx="1152000" cy="108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3200">
                <a:solidFill>
                  <a:schemeClr val="accent5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4F53977-BE73-673E-938A-84E7198A2964}"/>
              </a:ext>
            </a:extLst>
          </p:cNvPr>
          <p:cNvSpPr/>
          <p:nvPr/>
        </p:nvSpPr>
        <p:spPr>
          <a:xfrm>
            <a:off x="6644848" y="3574515"/>
            <a:ext cx="1152000" cy="1080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3200">
                <a:solidFill>
                  <a:srgbClr val="00B0F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D21EECE-6C95-DE5A-FECB-9AD65FDAB4AA}"/>
              </a:ext>
            </a:extLst>
          </p:cNvPr>
          <p:cNvSpPr/>
          <p:nvPr/>
        </p:nvSpPr>
        <p:spPr>
          <a:xfrm>
            <a:off x="9071950" y="3510485"/>
            <a:ext cx="1152000" cy="108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3200">
                <a:solidFill>
                  <a:schemeClr val="accent3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7" name="Elipse 18">
            <a:extLst>
              <a:ext uri="{FF2B5EF4-FFF2-40B4-BE49-F238E27FC236}">
                <a16:creationId xmlns:a16="http://schemas.microsoft.com/office/drawing/2014/main" id="{45D66A1A-1537-DBF8-D829-2A8AB569A051}"/>
              </a:ext>
            </a:extLst>
          </p:cNvPr>
          <p:cNvSpPr/>
          <p:nvPr/>
        </p:nvSpPr>
        <p:spPr>
          <a:xfrm>
            <a:off x="1653485" y="3524812"/>
            <a:ext cx="1152000" cy="108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3200">
                <a:solidFill>
                  <a:schemeClr val="accent4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Forma libre: Forma 22" descr="escala de tiempo ">
            <a:extLst>
              <a:ext uri="{FF2B5EF4-FFF2-40B4-BE49-F238E27FC236}">
                <a16:creationId xmlns:a16="http://schemas.microsoft.com/office/drawing/2014/main" id="{DD6CE35E-7ACF-0B04-48EC-A72BF70494C8}"/>
              </a:ext>
            </a:extLst>
          </p:cNvPr>
          <p:cNvSpPr/>
          <p:nvPr/>
        </p:nvSpPr>
        <p:spPr>
          <a:xfrm flipH="1" flipV="1">
            <a:off x="958757" y="2877718"/>
            <a:ext cx="10004472" cy="2374188"/>
          </a:xfrm>
          <a:custGeom>
            <a:avLst/>
            <a:gdLst>
              <a:gd name="connsiteX0" fmla="*/ 1192508 w 9252295"/>
              <a:gd name="connsiteY0" fmla="*/ 2410190 h 2410190"/>
              <a:gd name="connsiteX1" fmla="*/ 0 w 9252295"/>
              <a:gd name="connsiteY1" fmla="*/ 1217682 h 2410190"/>
              <a:gd name="connsiteX2" fmla="*/ 1107 w 9252295"/>
              <a:gd name="connsiteY2" fmla="*/ 1206703 h 2410190"/>
              <a:gd name="connsiteX3" fmla="*/ 96158 w 9252295"/>
              <a:gd name="connsiteY3" fmla="*/ 1206703 h 2410190"/>
              <a:gd name="connsiteX4" fmla="*/ 95051 w 9252295"/>
              <a:gd name="connsiteY4" fmla="*/ 1217682 h 2410190"/>
              <a:gd name="connsiteX5" fmla="*/ 1192508 w 9252295"/>
              <a:gd name="connsiteY5" fmla="*/ 2315139 h 2410190"/>
              <a:gd name="connsiteX6" fmla="*/ 2289965 w 9252295"/>
              <a:gd name="connsiteY6" fmla="*/ 1217682 h 2410190"/>
              <a:gd name="connsiteX7" fmla="*/ 2289554 w 9252295"/>
              <a:gd name="connsiteY7" fmla="*/ 1209531 h 2410190"/>
              <a:gd name="connsiteX8" fmla="*/ 2290085 w 9252295"/>
              <a:gd name="connsiteY8" fmla="*/ 1209531 h 2410190"/>
              <a:gd name="connsiteX9" fmla="*/ 2295831 w 9252295"/>
              <a:gd name="connsiteY9" fmla="*/ 1095755 h 2410190"/>
              <a:gd name="connsiteX10" fmla="*/ 3482182 w 9252295"/>
              <a:gd name="connsiteY10" fmla="*/ 25174 h 2410190"/>
              <a:gd name="connsiteX11" fmla="*/ 4668533 w 9252295"/>
              <a:gd name="connsiteY11" fmla="*/ 1095755 h 2410190"/>
              <a:gd name="connsiteX12" fmla="*/ 4674278 w 9252295"/>
              <a:gd name="connsiteY12" fmla="*/ 1209531 h 2410190"/>
              <a:gd name="connsiteX13" fmla="*/ 4673516 w 9252295"/>
              <a:gd name="connsiteY13" fmla="*/ 1209531 h 2410190"/>
              <a:gd name="connsiteX14" fmla="*/ 4678322 w 9252295"/>
              <a:gd name="connsiteY14" fmla="*/ 1304717 h 2410190"/>
              <a:gd name="connsiteX15" fmla="*/ 5770114 w 9252295"/>
              <a:gd name="connsiteY15" fmla="*/ 2289966 h 2410190"/>
              <a:gd name="connsiteX16" fmla="*/ 6861904 w 9252295"/>
              <a:gd name="connsiteY16" fmla="*/ 1304717 h 2410190"/>
              <a:gd name="connsiteX17" fmla="*/ 6867159 w 9252295"/>
              <a:gd name="connsiteY17" fmla="*/ 1200660 h 2410190"/>
              <a:gd name="connsiteX18" fmla="*/ 6867690 w 9252295"/>
              <a:gd name="connsiteY18" fmla="*/ 1200660 h 2410190"/>
              <a:gd name="connsiteX19" fmla="*/ 6867279 w 9252295"/>
              <a:gd name="connsiteY19" fmla="*/ 1192508 h 2410190"/>
              <a:gd name="connsiteX20" fmla="*/ 8059787 w 9252295"/>
              <a:gd name="connsiteY20" fmla="*/ 0 h 2410190"/>
              <a:gd name="connsiteX21" fmla="*/ 9252295 w 9252295"/>
              <a:gd name="connsiteY21" fmla="*/ 1192508 h 2410190"/>
              <a:gd name="connsiteX22" fmla="*/ 9251964 w 9252295"/>
              <a:gd name="connsiteY22" fmla="*/ 1195794 h 2410190"/>
              <a:gd name="connsiteX23" fmla="*/ 9156913 w 9252295"/>
              <a:gd name="connsiteY23" fmla="*/ 1195794 h 2410190"/>
              <a:gd name="connsiteX24" fmla="*/ 9157244 w 9252295"/>
              <a:gd name="connsiteY24" fmla="*/ 1192508 h 2410190"/>
              <a:gd name="connsiteX25" fmla="*/ 8059787 w 9252295"/>
              <a:gd name="connsiteY25" fmla="*/ 95051 h 2410190"/>
              <a:gd name="connsiteX26" fmla="*/ 6962330 w 9252295"/>
              <a:gd name="connsiteY26" fmla="*/ 1192508 h 2410190"/>
              <a:gd name="connsiteX27" fmla="*/ 6962741 w 9252295"/>
              <a:gd name="connsiteY27" fmla="*/ 1200660 h 2410190"/>
              <a:gd name="connsiteX28" fmla="*/ 6962209 w 9252295"/>
              <a:gd name="connsiteY28" fmla="*/ 1200660 h 2410190"/>
              <a:gd name="connsiteX29" fmla="*/ 6956464 w 9252295"/>
              <a:gd name="connsiteY29" fmla="*/ 1314435 h 2410190"/>
              <a:gd name="connsiteX30" fmla="*/ 5770114 w 9252295"/>
              <a:gd name="connsiteY30" fmla="*/ 2385016 h 2410190"/>
              <a:gd name="connsiteX31" fmla="*/ 4583763 w 9252295"/>
              <a:gd name="connsiteY31" fmla="*/ 1314435 h 2410190"/>
              <a:gd name="connsiteX32" fmla="*/ 4578017 w 9252295"/>
              <a:gd name="connsiteY32" fmla="*/ 1200660 h 2410190"/>
              <a:gd name="connsiteX33" fmla="*/ 4578780 w 9252295"/>
              <a:gd name="connsiteY33" fmla="*/ 1200660 h 2410190"/>
              <a:gd name="connsiteX34" fmla="*/ 4573974 w 9252295"/>
              <a:gd name="connsiteY34" fmla="*/ 1105474 h 2410190"/>
              <a:gd name="connsiteX35" fmla="*/ 3482182 w 9252295"/>
              <a:gd name="connsiteY35" fmla="*/ 120225 h 2410190"/>
              <a:gd name="connsiteX36" fmla="*/ 2390391 w 9252295"/>
              <a:gd name="connsiteY36" fmla="*/ 1105474 h 2410190"/>
              <a:gd name="connsiteX37" fmla="*/ 2385136 w 9252295"/>
              <a:gd name="connsiteY37" fmla="*/ 1209531 h 2410190"/>
              <a:gd name="connsiteX38" fmla="*/ 2384604 w 9252295"/>
              <a:gd name="connsiteY38" fmla="*/ 1209531 h 2410190"/>
              <a:gd name="connsiteX39" fmla="*/ 2385016 w 9252295"/>
              <a:gd name="connsiteY39" fmla="*/ 1217682 h 2410190"/>
              <a:gd name="connsiteX40" fmla="*/ 1192508 w 9252295"/>
              <a:gd name="connsiteY40" fmla="*/ 2410190 h 24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52295" h="2410190">
                <a:moveTo>
                  <a:pt x="1192508" y="2410190"/>
                </a:moveTo>
                <a:cubicBezTo>
                  <a:pt x="533904" y="2410190"/>
                  <a:pt x="0" y="1876286"/>
                  <a:pt x="0" y="1217682"/>
                </a:cubicBezTo>
                <a:lnTo>
                  <a:pt x="1107" y="1206703"/>
                </a:lnTo>
                <a:lnTo>
                  <a:pt x="96158" y="1206703"/>
                </a:lnTo>
                <a:lnTo>
                  <a:pt x="95051" y="1217682"/>
                </a:lnTo>
                <a:cubicBezTo>
                  <a:pt x="95051" y="1823791"/>
                  <a:pt x="586400" y="2315139"/>
                  <a:pt x="1192508" y="2315139"/>
                </a:cubicBezTo>
                <a:cubicBezTo>
                  <a:pt x="1798616" y="2315139"/>
                  <a:pt x="2289965" y="1823791"/>
                  <a:pt x="2289965" y="1217682"/>
                </a:cubicBezTo>
                <a:lnTo>
                  <a:pt x="2289554" y="1209531"/>
                </a:lnTo>
                <a:lnTo>
                  <a:pt x="2290085" y="1209531"/>
                </a:lnTo>
                <a:lnTo>
                  <a:pt x="2295831" y="1095755"/>
                </a:lnTo>
                <a:cubicBezTo>
                  <a:pt x="2356899" y="494427"/>
                  <a:pt x="2864742" y="25174"/>
                  <a:pt x="3482182" y="25174"/>
                </a:cubicBezTo>
                <a:cubicBezTo>
                  <a:pt x="4099623" y="25174"/>
                  <a:pt x="4607465" y="494427"/>
                  <a:pt x="4668533" y="1095755"/>
                </a:cubicBezTo>
                <a:lnTo>
                  <a:pt x="4674278" y="1209531"/>
                </a:lnTo>
                <a:lnTo>
                  <a:pt x="4673516" y="1209531"/>
                </a:lnTo>
                <a:lnTo>
                  <a:pt x="4678322" y="1304717"/>
                </a:lnTo>
                <a:cubicBezTo>
                  <a:pt x="4734523" y="1858116"/>
                  <a:pt x="5201886" y="2289966"/>
                  <a:pt x="5770114" y="2289966"/>
                </a:cubicBezTo>
                <a:cubicBezTo>
                  <a:pt x="6338340" y="2289966"/>
                  <a:pt x="6805704" y="1858116"/>
                  <a:pt x="6861904" y="1304717"/>
                </a:cubicBezTo>
                <a:lnTo>
                  <a:pt x="6867159" y="1200660"/>
                </a:lnTo>
                <a:lnTo>
                  <a:pt x="6867690" y="1200660"/>
                </a:lnTo>
                <a:lnTo>
                  <a:pt x="6867279" y="1192508"/>
                </a:lnTo>
                <a:cubicBezTo>
                  <a:pt x="6867279" y="533905"/>
                  <a:pt x="7401183" y="0"/>
                  <a:pt x="8059787" y="0"/>
                </a:cubicBezTo>
                <a:cubicBezTo>
                  <a:pt x="8718390" y="0"/>
                  <a:pt x="9252295" y="533905"/>
                  <a:pt x="9252295" y="1192508"/>
                </a:cubicBezTo>
                <a:lnTo>
                  <a:pt x="9251964" y="1195794"/>
                </a:lnTo>
                <a:lnTo>
                  <a:pt x="9156913" y="1195794"/>
                </a:lnTo>
                <a:lnTo>
                  <a:pt x="9157244" y="1192508"/>
                </a:lnTo>
                <a:cubicBezTo>
                  <a:pt x="9157244" y="586400"/>
                  <a:pt x="8665895" y="95051"/>
                  <a:pt x="8059787" y="95051"/>
                </a:cubicBezTo>
                <a:cubicBezTo>
                  <a:pt x="7453679" y="95051"/>
                  <a:pt x="6962330" y="586400"/>
                  <a:pt x="6962330" y="1192508"/>
                </a:cubicBezTo>
                <a:lnTo>
                  <a:pt x="6962741" y="1200660"/>
                </a:lnTo>
                <a:lnTo>
                  <a:pt x="6962209" y="1200660"/>
                </a:lnTo>
                <a:lnTo>
                  <a:pt x="6956464" y="1314435"/>
                </a:lnTo>
                <a:cubicBezTo>
                  <a:pt x="6895396" y="1915764"/>
                  <a:pt x="6387554" y="2385016"/>
                  <a:pt x="5770114" y="2385016"/>
                </a:cubicBezTo>
                <a:cubicBezTo>
                  <a:pt x="5152672" y="2385016"/>
                  <a:pt x="4644831" y="1915764"/>
                  <a:pt x="4583763" y="1314435"/>
                </a:cubicBezTo>
                <a:lnTo>
                  <a:pt x="4578017" y="1200660"/>
                </a:lnTo>
                <a:lnTo>
                  <a:pt x="4578780" y="1200660"/>
                </a:lnTo>
                <a:lnTo>
                  <a:pt x="4573974" y="1105474"/>
                </a:lnTo>
                <a:cubicBezTo>
                  <a:pt x="4517772" y="552075"/>
                  <a:pt x="4050409" y="120225"/>
                  <a:pt x="3482182" y="120225"/>
                </a:cubicBezTo>
                <a:cubicBezTo>
                  <a:pt x="2913956" y="120225"/>
                  <a:pt x="2446592" y="552075"/>
                  <a:pt x="2390391" y="1105474"/>
                </a:cubicBezTo>
                <a:lnTo>
                  <a:pt x="2385136" y="1209531"/>
                </a:lnTo>
                <a:lnTo>
                  <a:pt x="2384604" y="1209531"/>
                </a:lnTo>
                <a:lnTo>
                  <a:pt x="2385016" y="1217682"/>
                </a:lnTo>
                <a:cubicBezTo>
                  <a:pt x="2385016" y="1876286"/>
                  <a:pt x="1851111" y="2410190"/>
                  <a:pt x="1192508" y="2410190"/>
                </a:cubicBezTo>
                <a:close/>
              </a:path>
            </a:pathLst>
          </a:custGeom>
          <a:gradFill flip="none" rotWithShape="1">
            <a:gsLst>
              <a:gs pos="61000">
                <a:srgbClr val="00B0F0"/>
              </a:gs>
              <a:gs pos="39000">
                <a:schemeClr val="accent5"/>
              </a:gs>
              <a:gs pos="18000">
                <a:schemeClr val="accent4"/>
              </a:gs>
              <a:gs pos="92000">
                <a:schemeClr val="accent3"/>
              </a:gs>
            </a:gsLst>
            <a:lin ang="10800000" scaled="0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sz="4000">
              <a:solidFill>
                <a:schemeClr val="accent2"/>
              </a:solidFill>
            </a:endParaRPr>
          </a:p>
        </p:txBody>
      </p:sp>
      <p:sp>
        <p:nvSpPr>
          <p:cNvPr id="9" name="Elipse 1" descr="puntos de conexión de escala de tiempo">
            <a:extLst>
              <a:ext uri="{FF2B5EF4-FFF2-40B4-BE49-F238E27FC236}">
                <a16:creationId xmlns:a16="http://schemas.microsoft.com/office/drawing/2014/main" id="{9397A992-7BAA-27EC-50E7-59C7B92F251E}"/>
              </a:ext>
            </a:extLst>
          </p:cNvPr>
          <p:cNvSpPr/>
          <p:nvPr/>
        </p:nvSpPr>
        <p:spPr>
          <a:xfrm>
            <a:off x="886439" y="4007098"/>
            <a:ext cx="235822" cy="214834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latin typeface="Arial Black" panose="020B0A04020102020204" pitchFamily="34" charset="0"/>
            </a:endParaRPr>
          </a:p>
        </p:txBody>
      </p:sp>
      <p:sp>
        <p:nvSpPr>
          <p:cNvPr id="10" name="Elipse 2" descr="puntos de conexión de escala de tiempo">
            <a:extLst>
              <a:ext uri="{FF2B5EF4-FFF2-40B4-BE49-F238E27FC236}">
                <a16:creationId xmlns:a16="http://schemas.microsoft.com/office/drawing/2014/main" id="{B9DCE253-1DA6-B871-D716-A4DE88C2DFFF}"/>
              </a:ext>
            </a:extLst>
          </p:cNvPr>
          <p:cNvSpPr/>
          <p:nvPr/>
        </p:nvSpPr>
        <p:spPr>
          <a:xfrm>
            <a:off x="10802872" y="4082592"/>
            <a:ext cx="235822" cy="21483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rgbClr val="20A472"/>
              </a:solidFill>
            </a:endParaRPr>
          </a:p>
        </p:txBody>
      </p:sp>
      <p:sp>
        <p:nvSpPr>
          <p:cNvPr id="12" name="Marcador de texto 16">
            <a:extLst>
              <a:ext uri="{FF2B5EF4-FFF2-40B4-BE49-F238E27FC236}">
                <a16:creationId xmlns:a16="http://schemas.microsoft.com/office/drawing/2014/main" id="{7C5DBF8D-BCD6-84D8-05BD-B2C82717CEAE}"/>
              </a:ext>
            </a:extLst>
          </p:cNvPr>
          <p:cNvSpPr txBox="1">
            <a:spLocks/>
          </p:cNvSpPr>
          <p:nvPr/>
        </p:nvSpPr>
        <p:spPr>
          <a:xfrm>
            <a:off x="3478467" y="4642429"/>
            <a:ext cx="2392479" cy="121895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s-CO" sz="20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Implementación de las prácticas conocidas para mejorar la calidad </a:t>
            </a:r>
            <a:endParaRPr lang="es-CO" sz="200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endParaRPr lang="es-ES" sz="2000">
              <a:solidFill>
                <a:schemeClr val="accent5"/>
              </a:solidFill>
            </a:endParaRPr>
          </a:p>
        </p:txBody>
      </p:sp>
      <p:sp>
        <p:nvSpPr>
          <p:cNvPr id="14" name="Marcador de texto 19">
            <a:extLst>
              <a:ext uri="{FF2B5EF4-FFF2-40B4-BE49-F238E27FC236}">
                <a16:creationId xmlns:a16="http://schemas.microsoft.com/office/drawing/2014/main" id="{CB453A06-6CF0-53A1-9518-0645686AC69C}"/>
              </a:ext>
            </a:extLst>
          </p:cNvPr>
          <p:cNvSpPr txBox="1">
            <a:spLocks/>
          </p:cNvSpPr>
          <p:nvPr/>
        </p:nvSpPr>
        <p:spPr>
          <a:xfrm>
            <a:off x="6062680" y="2232289"/>
            <a:ext cx="2234697" cy="129085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s-CO" sz="20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Programa de monitoreo a la calidad de los aceites de palma</a:t>
            </a:r>
          </a:p>
        </p:txBody>
      </p:sp>
      <p:sp>
        <p:nvSpPr>
          <p:cNvPr id="16" name="Marcador de texto 21">
            <a:extLst>
              <a:ext uri="{FF2B5EF4-FFF2-40B4-BE49-F238E27FC236}">
                <a16:creationId xmlns:a16="http://schemas.microsoft.com/office/drawing/2014/main" id="{E15483C8-D423-4E52-E836-08620CF24EA4}"/>
              </a:ext>
            </a:extLst>
          </p:cNvPr>
          <p:cNvSpPr txBox="1">
            <a:spLocks/>
          </p:cNvSpPr>
          <p:nvPr/>
        </p:nvSpPr>
        <p:spPr>
          <a:xfrm>
            <a:off x="8583824" y="4667683"/>
            <a:ext cx="2219048" cy="1265629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s-CO" sz="2000" b="1">
                <a:solidFill>
                  <a:schemeClr val="accent6">
                    <a:lumMod val="75000"/>
                  </a:schemeClr>
                </a:solidFill>
                <a:latin typeface="Arial Nova" panose="020B0504020202020204" pitchFamily="34" charset="0"/>
              </a:rPr>
              <a:t>Socialización de las prácticas que mejoran la calidad </a:t>
            </a:r>
          </a:p>
          <a:p>
            <a:pPr marL="0" indent="0" algn="ctr">
              <a:buNone/>
            </a:pPr>
            <a:endParaRPr lang="es-ES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774D2BCD-8DDE-A369-2A22-7F53C299ED9F}"/>
              </a:ext>
            </a:extLst>
          </p:cNvPr>
          <p:cNvSpPr txBox="1">
            <a:spLocks/>
          </p:cNvSpPr>
          <p:nvPr/>
        </p:nvSpPr>
        <p:spPr>
          <a:xfrm>
            <a:off x="1145935" y="2135572"/>
            <a:ext cx="2234697" cy="137491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s-CO" sz="1800" b="1">
                <a:solidFill>
                  <a:schemeClr val="accent4">
                    <a:lumMod val="75000"/>
                  </a:schemeClr>
                </a:solidFill>
                <a:latin typeface="Arial Nova" panose="020B0504020202020204" pitchFamily="34" charset="0"/>
              </a:rPr>
              <a:t>Identificación y evaluación de tecnologías para la mejora de la calidad </a:t>
            </a:r>
          </a:p>
        </p:txBody>
      </p:sp>
    </p:spTree>
    <p:extLst>
      <p:ext uri="{BB962C8B-B14F-4D97-AF65-F5344CB8AC3E}">
        <p14:creationId xmlns:p14="http://schemas.microsoft.com/office/powerpoint/2010/main" val="2374115188"/>
      </p:ext>
    </p:extLst>
  </p:cSld>
  <p:clrMapOvr>
    <a:masterClrMapping/>
  </p:clrMapOvr>
</p:sld>
</file>

<file path=ppt/theme/theme1.xml><?xml version="1.0" encoding="utf-8"?>
<a:theme xmlns:a="http://schemas.openxmlformats.org/drawingml/2006/main" name="Portadillas">
  <a:themeElements>
    <a:clrScheme name="Cenipalma">
      <a:dk1>
        <a:srgbClr val="000000"/>
      </a:dk1>
      <a:lt1>
        <a:srgbClr val="FFFFFF"/>
      </a:lt1>
      <a:dk2>
        <a:srgbClr val="1A233F"/>
      </a:dk2>
      <a:lt2>
        <a:srgbClr val="B9B595"/>
      </a:lt2>
      <a:accent1>
        <a:srgbClr val="005680"/>
      </a:accent1>
      <a:accent2>
        <a:srgbClr val="047697"/>
      </a:accent2>
      <a:accent3>
        <a:srgbClr val="0080AB"/>
      </a:accent3>
      <a:accent4>
        <a:srgbClr val="CA5828"/>
      </a:accent4>
      <a:accent5>
        <a:srgbClr val="E8890F"/>
      </a:accent5>
      <a:accent6>
        <a:srgbClr val="E7A24D"/>
      </a:accent6>
      <a:hlink>
        <a:srgbClr val="B9B595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ex">
  <a:themeElements>
    <a:clrScheme name="Cenipalma">
      <a:dk1>
        <a:srgbClr val="000000"/>
      </a:dk1>
      <a:lt1>
        <a:srgbClr val="FFFFFF"/>
      </a:lt1>
      <a:dk2>
        <a:srgbClr val="1A233F"/>
      </a:dk2>
      <a:lt2>
        <a:srgbClr val="B9B595"/>
      </a:lt2>
      <a:accent1>
        <a:srgbClr val="005680"/>
      </a:accent1>
      <a:accent2>
        <a:srgbClr val="047697"/>
      </a:accent2>
      <a:accent3>
        <a:srgbClr val="0080AB"/>
      </a:accent3>
      <a:accent4>
        <a:srgbClr val="CA5828"/>
      </a:accent4>
      <a:accent5>
        <a:srgbClr val="E8890F"/>
      </a:accent5>
      <a:accent6>
        <a:srgbClr val="E7A24D"/>
      </a:accent6>
      <a:hlink>
        <a:srgbClr val="B9B59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ido">
  <a:themeElements>
    <a:clrScheme name="Cenipalma">
      <a:dk1>
        <a:srgbClr val="000000"/>
      </a:dk1>
      <a:lt1>
        <a:srgbClr val="FFFFFF"/>
      </a:lt1>
      <a:dk2>
        <a:srgbClr val="1A233F"/>
      </a:dk2>
      <a:lt2>
        <a:srgbClr val="B9B595"/>
      </a:lt2>
      <a:accent1>
        <a:srgbClr val="005680"/>
      </a:accent1>
      <a:accent2>
        <a:srgbClr val="047697"/>
      </a:accent2>
      <a:accent3>
        <a:srgbClr val="0080AB"/>
      </a:accent3>
      <a:accent4>
        <a:srgbClr val="CA5828"/>
      </a:accent4>
      <a:accent5>
        <a:srgbClr val="E8890F"/>
      </a:accent5>
      <a:accent6>
        <a:srgbClr val="E7A24D"/>
      </a:accent6>
      <a:hlink>
        <a:srgbClr val="B9B59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ierre">
  <a:themeElements>
    <a:clrScheme name="Cenipalma">
      <a:dk1>
        <a:srgbClr val="000000"/>
      </a:dk1>
      <a:lt1>
        <a:srgbClr val="FFFFFF"/>
      </a:lt1>
      <a:dk2>
        <a:srgbClr val="1A233F"/>
      </a:dk2>
      <a:lt2>
        <a:srgbClr val="B9B595"/>
      </a:lt2>
      <a:accent1>
        <a:srgbClr val="005680"/>
      </a:accent1>
      <a:accent2>
        <a:srgbClr val="047697"/>
      </a:accent2>
      <a:accent3>
        <a:srgbClr val="0080AB"/>
      </a:accent3>
      <a:accent4>
        <a:srgbClr val="CA5828"/>
      </a:accent4>
      <a:accent5>
        <a:srgbClr val="E8890F"/>
      </a:accent5>
      <a:accent6>
        <a:srgbClr val="E7A24D"/>
      </a:accent6>
      <a:hlink>
        <a:srgbClr val="B9B59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ortada">
  <a:themeElements>
    <a:clrScheme name="Fedepalma">
      <a:dk1>
        <a:srgbClr val="000000"/>
      </a:dk1>
      <a:lt1>
        <a:srgbClr val="FFFFFF"/>
      </a:lt1>
      <a:dk2>
        <a:srgbClr val="26362C"/>
      </a:dk2>
      <a:lt2>
        <a:srgbClr val="CAC3AA"/>
      </a:lt2>
      <a:accent1>
        <a:srgbClr val="56612C"/>
      </a:accent1>
      <a:accent2>
        <a:srgbClr val="6B8A32"/>
      </a:accent2>
      <a:accent3>
        <a:srgbClr val="9E9860"/>
      </a:accent3>
      <a:accent4>
        <a:srgbClr val="9B2D1E"/>
      </a:accent4>
      <a:accent5>
        <a:srgbClr val="CE8B3C"/>
      </a:accent5>
      <a:accent6>
        <a:srgbClr val="BEB36C"/>
      </a:accent6>
      <a:hlink>
        <a:srgbClr val="CAC3A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Index">
  <a:themeElements>
    <a:clrScheme name="Fedepalma">
      <a:dk1>
        <a:srgbClr val="000000"/>
      </a:dk1>
      <a:lt1>
        <a:srgbClr val="FFFFFF"/>
      </a:lt1>
      <a:dk2>
        <a:srgbClr val="26362C"/>
      </a:dk2>
      <a:lt2>
        <a:srgbClr val="CAC3AA"/>
      </a:lt2>
      <a:accent1>
        <a:srgbClr val="56612C"/>
      </a:accent1>
      <a:accent2>
        <a:srgbClr val="6B8A32"/>
      </a:accent2>
      <a:accent3>
        <a:srgbClr val="9E9860"/>
      </a:accent3>
      <a:accent4>
        <a:srgbClr val="9B2D1E"/>
      </a:accent4>
      <a:accent5>
        <a:srgbClr val="CE8B3C"/>
      </a:accent5>
      <a:accent6>
        <a:srgbClr val="BEB36C"/>
      </a:accent6>
      <a:hlink>
        <a:srgbClr val="CAC3A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ntenido">
  <a:themeElements>
    <a:clrScheme name="Fedepalma">
      <a:dk1>
        <a:srgbClr val="000000"/>
      </a:dk1>
      <a:lt1>
        <a:srgbClr val="FFFFFF"/>
      </a:lt1>
      <a:dk2>
        <a:srgbClr val="26362C"/>
      </a:dk2>
      <a:lt2>
        <a:srgbClr val="CAC3AA"/>
      </a:lt2>
      <a:accent1>
        <a:srgbClr val="56612C"/>
      </a:accent1>
      <a:accent2>
        <a:srgbClr val="6B8A32"/>
      </a:accent2>
      <a:accent3>
        <a:srgbClr val="9E9860"/>
      </a:accent3>
      <a:accent4>
        <a:srgbClr val="9B2D1E"/>
      </a:accent4>
      <a:accent5>
        <a:srgbClr val="CE8B3C"/>
      </a:accent5>
      <a:accent6>
        <a:srgbClr val="BEB36C"/>
      </a:accent6>
      <a:hlink>
        <a:srgbClr val="CAC3A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ontenido">
  <a:themeElements>
    <a:clrScheme name="Fedepalma">
      <a:dk1>
        <a:srgbClr val="000000"/>
      </a:dk1>
      <a:lt1>
        <a:srgbClr val="FFFFFF"/>
      </a:lt1>
      <a:dk2>
        <a:srgbClr val="26362C"/>
      </a:dk2>
      <a:lt2>
        <a:srgbClr val="CAC3AA"/>
      </a:lt2>
      <a:accent1>
        <a:srgbClr val="56612C"/>
      </a:accent1>
      <a:accent2>
        <a:srgbClr val="6B8A32"/>
      </a:accent2>
      <a:accent3>
        <a:srgbClr val="9E9860"/>
      </a:accent3>
      <a:accent4>
        <a:srgbClr val="9B2D1E"/>
      </a:accent4>
      <a:accent5>
        <a:srgbClr val="CE8B3C"/>
      </a:accent5>
      <a:accent6>
        <a:srgbClr val="BEB36C"/>
      </a:accent6>
      <a:hlink>
        <a:srgbClr val="CAC3A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Fede_2023 (1)" id="{1D9E0CC3-F870-498A-9948-8DD0DCA2F3B7}" vid="{D765FA2A-23D2-4841-BC4D-DAEE8C385E2F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8f76de3d-97f8-42f6-887c-861a09e0414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1534CF93E180949904220588D5581C0" ma:contentTypeVersion="19" ma:contentTypeDescription="Crear nuevo documento." ma:contentTypeScope="" ma:versionID="f0982a110e59183b50237872436ccd2b">
  <xsd:schema xmlns:xsd="http://www.w3.org/2001/XMLSchema" xmlns:xs="http://www.w3.org/2001/XMLSchema" xmlns:p="http://schemas.microsoft.com/office/2006/metadata/properties" xmlns:ns1="http://schemas.microsoft.com/sharepoint/v3" xmlns:ns3="8f76de3d-97f8-42f6-887c-861a09e04142" xmlns:ns4="aa1e4a22-04a0-4767-a55a-9451b8dfcc8b" targetNamespace="http://schemas.microsoft.com/office/2006/metadata/properties" ma:root="true" ma:fieldsID="28bd230ed9e86fc52754e3b42c00bccf" ns1:_="" ns3:_="" ns4:_="">
    <xsd:import namespace="http://schemas.microsoft.com/sharepoint/v3"/>
    <xsd:import namespace="8f76de3d-97f8-42f6-887c-861a09e04142"/>
    <xsd:import namespace="aa1e4a22-04a0-4767-a55a-9451b8dfcc8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6de3d-97f8-42f6-887c-861a09e041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1e4a22-04a0-4767-a55a-9451b8dfcc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0549AA-48C2-4EB7-841C-B931AC3ABCE6}">
  <ds:schemaRefs>
    <ds:schemaRef ds:uri="8f76de3d-97f8-42f6-887c-861a09e04142"/>
    <ds:schemaRef ds:uri="aa1e4a22-04a0-4767-a55a-9451b8dfcc8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F7D7E18-0589-40EC-82A6-D9E28BEFABEA}">
  <ds:schemaRefs>
    <ds:schemaRef ds:uri="8f76de3d-97f8-42f6-887c-861a09e04142"/>
    <ds:schemaRef ds:uri="aa1e4a22-04a0-4767-a55a-9451b8dfcc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EEA9171-D928-4F37-8F02-D70873DEBF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37</Slides>
  <Notes>6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Portadillas</vt:lpstr>
      <vt:lpstr>Index</vt:lpstr>
      <vt:lpstr>Contenido</vt:lpstr>
      <vt:lpstr>Cierre</vt:lpstr>
      <vt:lpstr>1_Portada</vt:lpstr>
      <vt:lpstr>1_Index</vt:lpstr>
      <vt:lpstr>1_Contenido</vt:lpstr>
      <vt:lpstr>2_Contenido</vt:lpstr>
      <vt:lpstr>La calidad del aceite de palma frente a las exigencias del mercado:  una corresponsabilidad entre el campo y la planta de beneficio</vt:lpstr>
      <vt:lpstr>El principal mercado para el aceite de palma es la industria de alimentos</vt:lpstr>
      <vt:lpstr>La Unión Europea es el tercer importador mundial de aceite de palma y el mercado que establece los principales requisitos de entrada.</vt:lpstr>
      <vt:lpstr>PowerPoint Presentation</vt:lpstr>
      <vt:lpstr>Además de los niveles antes mencionados, dependiendo el uso del aceite, se requerirá otras especificaciones</vt:lpstr>
      <vt:lpstr>Las normas de producto defines las características fisicoquímicas y las especificaciones de calidad de los aceites de palma </vt:lpstr>
      <vt:lpstr>El aceite de palma no sólo está compuesto por triglicéridos…</vt:lpstr>
      <vt:lpstr>Adicionalmente es necesario controlar la presencia de contaminantes en los aceites de palma crudos</vt:lpstr>
      <vt:lpstr>Frente a estas nuevas tendencias del mercado, desde la Federación se viene trabajando en conjunto para mejorar la calidad del aceite de palma colombiano y asegurar el acceso a los diferentes segmentos del mercado</vt:lpstr>
      <vt:lpstr>Para controlar el nivel de contaminantes del aceite es importante conocer las fuentes de contaminación a lo largo de la cadena de producción</vt:lpstr>
      <vt:lpstr>Empecemos por el contaminante más conocido y de mayor impacto en la comercialización de los aceites de palma: Los ácidos grasos libres o AGL</vt:lpstr>
      <vt:lpstr>El contenido de AGL depende de la época del año y es muy sensible a las condiciones de la cosecha del RFF</vt:lpstr>
      <vt:lpstr>Prácticas conocidas que minimizan la formación de AGL</vt:lpstr>
      <vt:lpstr>Sin embargo, a través del año la acidez del aceite de palma cambia de forma significativa</vt:lpstr>
      <vt:lpstr>PowerPoint Presentation</vt:lpstr>
      <vt:lpstr>En los últimos años, las potenciales contaminaciones de aceites minerales (MOH) son una preocupación en el mercado de alimentos a nivel mundial, y el aceite de palma no es la excepción.</vt:lpstr>
      <vt:lpstr>Contenido de MOSH y MOAH</vt:lpstr>
      <vt:lpstr>PowerPoint Presentation</vt:lpstr>
      <vt:lpstr>PowerPoint Presentation</vt:lpstr>
      <vt:lpstr>Las fuentes de MOSH/MOAH que pueden ser fuente potencial de contaminación del fruto y del aceite conocidas hasta el momento están presentes a lo largo de la cadena</vt:lpstr>
      <vt:lpstr>PowerPoint Presentation</vt:lpstr>
      <vt:lpstr>PowerPoint Presentation</vt:lpstr>
      <vt:lpstr>El cambio de lubricantes por grado alimenticio en la mayoría de las ocasiones reduce de forma significativa la concentración de MOSH/MOAH, sin embargo, es necesario tener en cuenta la composición de cada</vt:lpstr>
      <vt:lpstr>Las prácticas conocidas en planta de beneficio que minimizan la presencia de MOSH/MOAH en el aceite son: </vt:lpstr>
      <vt:lpstr>El cloro es un contaminante del aceite cuyo origen puede ser de dos vías: uno intrínseco, porque está presente en los tejidos del racimo y otro externo por contaminación cruzada</vt:lpstr>
      <vt:lpstr>Las fuentes de contaminación cruzada del aceite con el cloro están a lo largo de la cadena</vt:lpstr>
      <vt:lpstr>Contenido de 3-MCPD en alimentos</vt:lpstr>
      <vt:lpstr>Los niveles de contaminación con cloro en el aceite de palma son muy variables</vt:lpstr>
      <vt:lpstr>Los resultados del análisis a nivel nacional indican que la mayoría de las plantas tienen unos niveles altos de hierro.   </vt:lpstr>
      <vt:lpstr>Otro grupo de contaminantes son los metales, donde el de mayor impacto es el Hierro. </vt:lpstr>
      <vt:lpstr>PowerPoint Presentation</vt:lpstr>
      <vt:lpstr>Corresponsabilidad del campo </vt:lpstr>
      <vt:lpstr>Calidad del RFF</vt:lpstr>
      <vt:lpstr>Calidad del RFF</vt:lpstr>
      <vt:lpstr>Calidad del RFF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Gonzalez, Lucy (Lucy) **CTR**</dc:creator>
  <cp:revision>3</cp:revision>
  <cp:lastPrinted>2023-12-12T19:49:09Z</cp:lastPrinted>
  <dcterms:created xsi:type="dcterms:W3CDTF">2023-02-02T20:32:20Z</dcterms:created>
  <dcterms:modified xsi:type="dcterms:W3CDTF">2023-12-12T21:13:32Z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0x01010011534CF93E180949904220588D5581C0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